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6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242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A8BB86-CCCE-489C-B3D4-B572F106799F}"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BB86-CCCE-489C-B3D4-B572F106799F}"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BB86-CCCE-489C-B3D4-B572F106799F}"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BB86-CCCE-489C-B3D4-B572F106799F}"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8BB86-CCCE-489C-B3D4-B572F106799F}"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A8BB86-CCCE-489C-B3D4-B572F106799F}"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BB86-CCCE-489C-B3D4-B572F106799F}"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8BB86-CCCE-489C-B3D4-B572F106799F}" type="datetimeFigureOut">
              <a:rPr lang="en-US" smtClean="0"/>
              <a:pPr/>
              <a:t>5/18/2020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8BB86-CCCE-489C-B3D4-B572F106799F}"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8BB86-CCCE-489C-B3D4-B572F106799F}"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8BB86-CCCE-489C-B3D4-B572F106799F}"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1F0458-76C2-4D61-BEC2-0B0E0071F57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8BB86-CCCE-489C-B3D4-B572F106799F}" type="datetimeFigureOut">
              <a:rPr lang="en-US" smtClean="0"/>
              <a:pPr/>
              <a:t>5/18/2020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F0458-76C2-4D61-BEC2-0B0E0071F57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2</a:t>
            </a:r>
            <a:endParaRPr lang="en-IN" dirty="0"/>
          </a:p>
        </p:txBody>
      </p:sp>
      <p:sp>
        <p:nvSpPr>
          <p:cNvPr id="3" name="Subtitle 2"/>
          <p:cNvSpPr>
            <a:spLocks noGrp="1"/>
          </p:cNvSpPr>
          <p:nvPr>
            <p:ph type="subTitle" idx="1"/>
          </p:nvPr>
        </p:nvSpPr>
        <p:spPr/>
        <p:txBody>
          <a:bodyPr/>
          <a:lstStyle/>
          <a:p>
            <a:r>
              <a:rPr lang="en-IN" dirty="0" smtClean="0"/>
              <a:t>OVERVIEW  OF DYNAMIC WEBPAGE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Web form pages comprise of 2 components: </a:t>
            </a:r>
          </a:p>
          <a:p>
            <a:pPr>
              <a:buNone/>
            </a:pPr>
            <a:r>
              <a:rPr lang="en-IN" dirty="0" smtClean="0"/>
              <a:t>Dynamic user interface  </a:t>
            </a:r>
          </a:p>
          <a:p>
            <a:pPr>
              <a:buNone/>
            </a:pPr>
            <a:r>
              <a:rPr lang="en-IN" dirty="0" smtClean="0"/>
              <a:t>application logic</a:t>
            </a:r>
          </a:p>
          <a:p>
            <a:r>
              <a:rPr lang="en-IN" dirty="0" smtClean="0"/>
              <a:t> They are contained in two separate files. </a:t>
            </a:r>
          </a:p>
          <a:p>
            <a:r>
              <a:rPr lang="en-IN" dirty="0" smtClean="0"/>
              <a:t>The user interface is contained in the file with the extension .</a:t>
            </a:r>
            <a:r>
              <a:rPr lang="en-IN" dirty="0" err="1" smtClean="0"/>
              <a:t>aspx</a:t>
            </a:r>
            <a:endParaRPr lang="en-IN" dirty="0" smtClean="0"/>
          </a:p>
          <a:p>
            <a:r>
              <a:rPr lang="en-IN" dirty="0" smtClean="0"/>
              <a:t> The application form is contained in a file known as code behind the file which has extension .</a:t>
            </a:r>
            <a:r>
              <a:rPr lang="en-IN" dirty="0" err="1" smtClean="0"/>
              <a:t>aspx.vb</a:t>
            </a:r>
            <a:r>
              <a:rPr lang="en-IN" dirty="0" smtClean="0"/>
              <a:t> using VB.NET or </a:t>
            </a:r>
            <a:r>
              <a:rPr lang="en-IN" dirty="0" err="1" smtClean="0"/>
              <a:t>aspx.cs</a:t>
            </a:r>
            <a:r>
              <a:rPr lang="en-IN" dirty="0" smtClean="0"/>
              <a:t> using C#.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Advantages of web form pages: </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They are compatible with any .NET compliant programming language</a:t>
            </a:r>
          </a:p>
          <a:p>
            <a:r>
              <a:rPr lang="en-IN" dirty="0" smtClean="0"/>
              <a:t> They are reusable </a:t>
            </a:r>
          </a:p>
          <a:p>
            <a:r>
              <a:rPr lang="en-IN" dirty="0" smtClean="0"/>
              <a:t>They are flexible because we can add user-created and controls in them.</a:t>
            </a:r>
          </a:p>
          <a:p>
            <a:r>
              <a:rPr lang="en-IN" dirty="0" smtClean="0"/>
              <a:t>They provide all the benefit of .NET framework includes safety and inheritance.</a:t>
            </a:r>
          </a:p>
          <a:p>
            <a:r>
              <a:rPr lang="en-IN" dirty="0" smtClean="0"/>
              <a:t>They are extensible through the use of ASP.NET controls</a:t>
            </a:r>
          </a:p>
          <a:p>
            <a:r>
              <a:rPr lang="en-IN" dirty="0" smtClean="0"/>
              <a:t>They are supported in visual studio with powerful</a:t>
            </a:r>
          </a:p>
          <a:p>
            <a:pPr>
              <a:buNone/>
            </a:pPr>
            <a:r>
              <a:rPr lang="en-IN" dirty="0" smtClean="0"/>
              <a:t>      RAD  tools for coding and designing.</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Server Controls: </a:t>
            </a:r>
            <a:endParaRPr lang="en-IN" dirty="0"/>
          </a:p>
        </p:txBody>
      </p:sp>
      <p:sp>
        <p:nvSpPr>
          <p:cNvPr id="3" name="Content Placeholder 2"/>
          <p:cNvSpPr>
            <a:spLocks noGrp="1"/>
          </p:cNvSpPr>
          <p:nvPr>
            <p:ph idx="1"/>
          </p:nvPr>
        </p:nvSpPr>
        <p:spPr/>
        <p:txBody>
          <a:bodyPr/>
          <a:lstStyle/>
          <a:p>
            <a:r>
              <a:rPr lang="en-IN" dirty="0" smtClean="0"/>
              <a:t>Server controls are tags that are understood by the server. </a:t>
            </a:r>
          </a:p>
          <a:p>
            <a:r>
              <a:rPr lang="en-IN" dirty="0" smtClean="0"/>
              <a:t>The types of server controls are</a:t>
            </a:r>
          </a:p>
          <a:p>
            <a:pPr>
              <a:buFont typeface="Wingdings" pitchFamily="2" charset="2"/>
              <a:buChar char="Ø"/>
            </a:pPr>
            <a:r>
              <a:rPr lang="en-IN" dirty="0" smtClean="0"/>
              <a:t> - HTML server controls (HTML tags) </a:t>
            </a:r>
          </a:p>
          <a:p>
            <a:pPr>
              <a:buFont typeface="Wingdings" pitchFamily="2" charset="2"/>
              <a:buChar char="Ø"/>
            </a:pPr>
            <a:r>
              <a:rPr lang="en-IN" dirty="0" smtClean="0"/>
              <a:t>- Web server controls (ASP.NET tags)</a:t>
            </a:r>
          </a:p>
          <a:p>
            <a:pPr>
              <a:buFont typeface="Wingdings" pitchFamily="2" charset="2"/>
              <a:buChar char="Ø"/>
            </a:pPr>
            <a:r>
              <a:rPr lang="en-IN" dirty="0" smtClean="0"/>
              <a:t> - Validation server controls (input validation tags)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HTML server controls</a:t>
            </a:r>
            <a:endParaRPr lang="en-IN" dirty="0"/>
          </a:p>
        </p:txBody>
      </p:sp>
      <p:sp>
        <p:nvSpPr>
          <p:cNvPr id="3" name="Content Placeholder 2"/>
          <p:cNvSpPr>
            <a:spLocks noGrp="1"/>
          </p:cNvSpPr>
          <p:nvPr>
            <p:ph idx="1"/>
          </p:nvPr>
        </p:nvSpPr>
        <p:spPr/>
        <p:txBody>
          <a:bodyPr>
            <a:normAutofit lnSpcReduction="10000"/>
          </a:bodyPr>
          <a:lstStyle/>
          <a:p>
            <a:r>
              <a:rPr lang="en-IN" dirty="0" smtClean="0"/>
              <a:t>These are HTML tags understood by the server. </a:t>
            </a:r>
          </a:p>
          <a:p>
            <a:r>
              <a:rPr lang="en-IN" dirty="0" smtClean="0"/>
              <a:t>By default, ASP.NET treats them as text </a:t>
            </a:r>
          </a:p>
          <a:p>
            <a:r>
              <a:rPr lang="en-IN" dirty="0" smtClean="0"/>
              <a:t> To make these tags programmable, add </a:t>
            </a:r>
            <a:r>
              <a:rPr lang="en-IN" dirty="0" err="1" smtClean="0"/>
              <a:t>runat</a:t>
            </a:r>
            <a:r>
              <a:rPr lang="en-IN" dirty="0" smtClean="0"/>
              <a:t>=“server” to the HTML tags.</a:t>
            </a:r>
          </a:p>
          <a:p>
            <a:r>
              <a:rPr lang="en-IN" dirty="0" smtClean="0"/>
              <a:t> It indicates that the element should be treated as a server control.</a:t>
            </a:r>
          </a:p>
          <a:p>
            <a:r>
              <a:rPr lang="en-IN" b="1" u="sng" dirty="0" smtClean="0"/>
              <a:t>Note: </a:t>
            </a:r>
            <a:r>
              <a:rPr lang="en-IN" dirty="0" smtClean="0"/>
              <a:t>All HTML server controls must be within the form tag with </a:t>
            </a:r>
            <a:r>
              <a:rPr lang="en-IN" dirty="0" err="1" smtClean="0"/>
              <a:t>runat</a:t>
            </a:r>
            <a:r>
              <a:rPr lang="en-IN" dirty="0" smtClean="0"/>
              <a:t>=“server” attribute.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Anchor : controls an &lt;a&gt;HTML Element</a:t>
            </a:r>
          </a:p>
          <a:p>
            <a:r>
              <a:rPr lang="en-IN" dirty="0" smtClean="0"/>
              <a:t>Button : controls an &lt;button&gt;HTML Element</a:t>
            </a:r>
          </a:p>
          <a:p>
            <a:r>
              <a:rPr lang="en-IN" dirty="0" smtClean="0"/>
              <a:t>Form: controls an &lt;form&gt;HTML Element</a:t>
            </a:r>
          </a:p>
          <a:p>
            <a:r>
              <a:rPr lang="en-IN" dirty="0" smtClean="0"/>
              <a:t>Image: controls an &lt;image&gt;HTML Element</a:t>
            </a:r>
          </a:p>
          <a:p>
            <a:r>
              <a:rPr lang="en-IN" dirty="0" smtClean="0"/>
              <a:t>Select : controls an &lt;select&gt;HTML Element</a:t>
            </a:r>
          </a:p>
          <a:p>
            <a:r>
              <a:rPr lang="en-IN" dirty="0" smtClean="0"/>
              <a:t>Table : controls an &lt;table&gt;HTML Element</a:t>
            </a:r>
          </a:p>
          <a:p>
            <a:r>
              <a:rPr lang="en-IN" dirty="0" smtClean="0"/>
              <a:t>Table Cell: controls an &lt;td&gt;and &lt;</a:t>
            </a:r>
            <a:r>
              <a:rPr lang="en-IN" dirty="0" err="1" smtClean="0"/>
              <a:t>th</a:t>
            </a:r>
            <a:r>
              <a:rPr lang="en-IN" dirty="0" smtClean="0"/>
              <a:t>&gt;HTML Element</a:t>
            </a:r>
          </a:p>
          <a:p>
            <a:r>
              <a:rPr lang="en-IN" dirty="0" smtClean="0"/>
              <a:t>Table Row: controls an &lt;</a:t>
            </a:r>
            <a:r>
              <a:rPr lang="en-IN" dirty="0" err="1" smtClean="0"/>
              <a:t>tr</a:t>
            </a:r>
            <a:r>
              <a:rPr lang="en-IN" dirty="0" smtClean="0"/>
              <a:t>&gt;HTML Element</a:t>
            </a:r>
          </a:p>
          <a:p>
            <a:r>
              <a:rPr lang="en-IN" dirty="0" err="1" smtClean="0"/>
              <a:t>Textarea</a:t>
            </a:r>
            <a:r>
              <a:rPr lang="en-IN" dirty="0" smtClean="0"/>
              <a:t>: controls an &lt;</a:t>
            </a:r>
            <a:r>
              <a:rPr lang="en-IN" dirty="0" err="1" smtClean="0"/>
              <a:t>textarea</a:t>
            </a:r>
            <a:r>
              <a:rPr lang="en-IN" dirty="0" smtClean="0"/>
              <a:t>&gt;HTML Element</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sz="2800" dirty="0" err="1" smtClean="0"/>
              <a:t>SubmitButton</a:t>
            </a:r>
            <a:r>
              <a:rPr lang="en-IN" sz="2800" dirty="0" smtClean="0"/>
              <a:t> : </a:t>
            </a:r>
          </a:p>
          <a:p>
            <a:pPr>
              <a:buNone/>
            </a:pPr>
            <a:r>
              <a:rPr lang="en-IN" sz="2800" dirty="0" smtClean="0"/>
              <a:t>   controls an &lt;input type=“button”&gt;, </a:t>
            </a:r>
          </a:p>
          <a:p>
            <a:pPr>
              <a:buNone/>
            </a:pPr>
            <a:r>
              <a:rPr lang="en-IN" sz="2800" dirty="0" smtClean="0"/>
              <a:t>                       &lt;input type=“submit”&gt; and </a:t>
            </a:r>
          </a:p>
          <a:p>
            <a:pPr>
              <a:buNone/>
            </a:pPr>
            <a:r>
              <a:rPr lang="en-IN" sz="2800" dirty="0" smtClean="0"/>
              <a:t>                      &lt;input type=“reset”&gt;HTML Element</a:t>
            </a:r>
          </a:p>
          <a:p>
            <a:r>
              <a:rPr lang="en-IN" sz="2800" dirty="0" smtClean="0"/>
              <a:t>File:</a:t>
            </a:r>
          </a:p>
          <a:p>
            <a:pPr>
              <a:buNone/>
            </a:pPr>
            <a:r>
              <a:rPr lang="en-IN" sz="2800" dirty="0" smtClean="0"/>
              <a:t> controls an &lt;input type=“file”&gt; HTML Element</a:t>
            </a:r>
          </a:p>
          <a:p>
            <a:r>
              <a:rPr lang="en-IN" sz="2800" dirty="0" err="1" smtClean="0"/>
              <a:t>Radiobutton</a:t>
            </a:r>
            <a:r>
              <a:rPr lang="en-IN" sz="2800" dirty="0" smtClean="0"/>
              <a:t>:</a:t>
            </a:r>
          </a:p>
          <a:p>
            <a:pPr>
              <a:buNone/>
            </a:pPr>
            <a:r>
              <a:rPr lang="en-IN" sz="2800" dirty="0" smtClean="0"/>
              <a:t>        controls an &lt;input type=“radio”&gt;,HTML element</a:t>
            </a:r>
          </a:p>
          <a:p>
            <a:r>
              <a:rPr lang="en-IN" sz="2800" dirty="0" smtClean="0"/>
              <a:t>Text:</a:t>
            </a:r>
          </a:p>
          <a:p>
            <a:pPr>
              <a:buNone/>
            </a:pPr>
            <a:r>
              <a:rPr lang="en-IN" sz="2800" dirty="0" smtClean="0"/>
              <a:t> controls an &lt;input type=“text”&gt;, </a:t>
            </a:r>
          </a:p>
          <a:p>
            <a:pPr>
              <a:buNone/>
            </a:pPr>
            <a:r>
              <a:rPr lang="en-IN" sz="2800" dirty="0" smtClean="0"/>
              <a:t>                       &lt;input type=“password”&gt; HTML Element</a:t>
            </a:r>
          </a:p>
          <a:p>
            <a:r>
              <a:rPr lang="en-IN" sz="2800" dirty="0" smtClean="0"/>
              <a:t>Checkbox :</a:t>
            </a:r>
          </a:p>
          <a:p>
            <a:pPr>
              <a:buNone/>
            </a:pPr>
            <a:r>
              <a:rPr lang="en-IN" sz="2800" dirty="0" smtClean="0"/>
              <a:t>          controls an &lt;input type=“checkbox”&gt;, HTML Element</a:t>
            </a:r>
          </a:p>
          <a:p>
            <a:endParaRPr lang="en-IN"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Web Form Controls:</a:t>
            </a:r>
            <a:endParaRPr lang="en-IN" dirty="0"/>
          </a:p>
        </p:txBody>
      </p:sp>
      <p:sp>
        <p:nvSpPr>
          <p:cNvPr id="3" name="Content Placeholder 2"/>
          <p:cNvSpPr>
            <a:spLocks noGrp="1"/>
          </p:cNvSpPr>
          <p:nvPr>
            <p:ph idx="1"/>
          </p:nvPr>
        </p:nvSpPr>
        <p:spPr/>
        <p:txBody>
          <a:bodyPr/>
          <a:lstStyle/>
          <a:p>
            <a:r>
              <a:rPr lang="en-IN" dirty="0" smtClean="0"/>
              <a:t>These are special ASP.NET tags that are understood by the server.</a:t>
            </a:r>
          </a:p>
          <a:p>
            <a:r>
              <a:rPr lang="en-IN" dirty="0" smtClean="0"/>
              <a:t>These are also created by the server and require </a:t>
            </a:r>
            <a:r>
              <a:rPr lang="en-IN" dirty="0" err="1" smtClean="0"/>
              <a:t>runat</a:t>
            </a:r>
            <a:r>
              <a:rPr lang="en-IN" dirty="0" smtClean="0"/>
              <a:t>=“server” attribute. </a:t>
            </a:r>
          </a:p>
          <a:p>
            <a:r>
              <a:rPr lang="en-IN" dirty="0" smtClean="0"/>
              <a:t>Syntax to create web form control </a:t>
            </a:r>
            <a:r>
              <a:rPr lang="en-IN" sz="2800" dirty="0" smtClean="0"/>
              <a:t>&lt;</a:t>
            </a:r>
            <a:r>
              <a:rPr lang="en-IN" sz="2800" dirty="0" err="1" smtClean="0"/>
              <a:t>asp:control_name</a:t>
            </a:r>
            <a:r>
              <a:rPr lang="en-IN" sz="2800" dirty="0" smtClean="0"/>
              <a:t>  id=“name” </a:t>
            </a:r>
            <a:r>
              <a:rPr lang="en-IN" sz="2800" dirty="0" err="1" smtClean="0"/>
              <a:t>runat</a:t>
            </a:r>
            <a:r>
              <a:rPr lang="en-IN" sz="2800" dirty="0" smtClean="0"/>
              <a:t>=“server”/&gt;</a:t>
            </a:r>
            <a:endParaRPr lang="en-IN"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Web Controls</a:t>
            </a:r>
            <a:endParaRPr lang="en-IN" dirty="0"/>
          </a:p>
        </p:txBody>
      </p:sp>
      <p:sp>
        <p:nvSpPr>
          <p:cNvPr id="3" name="Content Placeholder 2"/>
          <p:cNvSpPr>
            <a:spLocks noGrp="1"/>
          </p:cNvSpPr>
          <p:nvPr>
            <p:ph idx="1"/>
          </p:nvPr>
        </p:nvSpPr>
        <p:spPr/>
        <p:txBody>
          <a:bodyPr>
            <a:normAutofit/>
          </a:bodyPr>
          <a:lstStyle/>
          <a:p>
            <a:r>
              <a:rPr lang="en-IN" dirty="0" smtClean="0"/>
              <a:t>There are four types of web controls. </a:t>
            </a:r>
          </a:p>
          <a:p>
            <a:r>
              <a:rPr lang="en-IN" dirty="0" smtClean="0"/>
              <a:t>They are </a:t>
            </a:r>
          </a:p>
          <a:p>
            <a:pPr>
              <a:buFont typeface="Wingdings" pitchFamily="2" charset="2"/>
              <a:buChar char="v"/>
            </a:pPr>
            <a:r>
              <a:rPr lang="en-IN" dirty="0" smtClean="0"/>
              <a:t> Web server controls </a:t>
            </a:r>
          </a:p>
          <a:p>
            <a:pPr>
              <a:buFont typeface="Wingdings" pitchFamily="2" charset="2"/>
              <a:buChar char="v"/>
            </a:pPr>
            <a:r>
              <a:rPr lang="en-IN" dirty="0" smtClean="0"/>
              <a:t> Validation web controls </a:t>
            </a:r>
          </a:p>
          <a:p>
            <a:pPr>
              <a:buFont typeface="Wingdings" pitchFamily="2" charset="2"/>
              <a:buChar char="v"/>
            </a:pPr>
            <a:r>
              <a:rPr lang="en-IN" dirty="0" smtClean="0"/>
              <a:t> Data controls </a:t>
            </a:r>
          </a:p>
          <a:p>
            <a:pPr>
              <a:buFont typeface="Wingdings" pitchFamily="2" charset="2"/>
              <a:buChar char="v"/>
            </a:pPr>
            <a:r>
              <a:rPr lang="en-IN" dirty="0" smtClean="0"/>
              <a:t> Rich  web controls </a:t>
            </a:r>
          </a:p>
          <a:p>
            <a:pPr>
              <a:buNone/>
            </a:pPr>
            <a:endParaRPr lang="en-IN"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Web server Controls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Like html server controls web server controls also created at server.</a:t>
            </a:r>
          </a:p>
          <a:p>
            <a:r>
              <a:rPr lang="en-IN" dirty="0" smtClean="0"/>
              <a:t>They require </a:t>
            </a:r>
            <a:r>
              <a:rPr lang="en-IN" dirty="0" err="1" smtClean="0"/>
              <a:t>runat</a:t>
            </a:r>
            <a:r>
              <a:rPr lang="en-IN" dirty="0" smtClean="0"/>
              <a:t>=“server” attribute to work</a:t>
            </a:r>
          </a:p>
          <a:p>
            <a:r>
              <a:rPr lang="en-IN" dirty="0" smtClean="0"/>
              <a:t>web server controls </a:t>
            </a:r>
            <a:r>
              <a:rPr lang="en-IN" dirty="0" err="1" smtClean="0"/>
              <a:t>donot</a:t>
            </a:r>
            <a:r>
              <a:rPr lang="en-IN" dirty="0" smtClean="0"/>
              <a:t> necessarily map to any existing html element they represent more complex elements.</a:t>
            </a:r>
          </a:p>
          <a:p>
            <a:r>
              <a:rPr lang="en-IN" dirty="0" smtClean="0"/>
              <a:t>Syntax to create web server control</a:t>
            </a:r>
          </a:p>
          <a:p>
            <a:r>
              <a:rPr lang="en-IN" sz="2800" dirty="0" smtClean="0"/>
              <a:t>&lt;asp: </a:t>
            </a:r>
            <a:r>
              <a:rPr lang="en-IN" sz="2800" dirty="0" err="1" smtClean="0"/>
              <a:t>control_name</a:t>
            </a:r>
            <a:r>
              <a:rPr lang="en-IN" sz="2800" dirty="0" smtClean="0"/>
              <a:t>  id=“name” </a:t>
            </a:r>
            <a:r>
              <a:rPr lang="en-IN" sz="2800" dirty="0" err="1" smtClean="0"/>
              <a:t>runat</a:t>
            </a:r>
            <a:r>
              <a:rPr lang="en-IN" sz="2800" dirty="0" smtClean="0"/>
              <a:t>=“server”/&gt;</a:t>
            </a:r>
            <a:endParaRPr lang="en-IN"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Validation Web Controls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pPr>
              <a:buNone/>
            </a:pPr>
            <a:r>
              <a:rPr lang="en-IN" dirty="0" smtClean="0"/>
              <a:t> </a:t>
            </a:r>
          </a:p>
          <a:p>
            <a:r>
              <a:rPr lang="en-IN" dirty="0" smtClean="0"/>
              <a:t>These are used for form validation.</a:t>
            </a:r>
          </a:p>
          <a:p>
            <a:r>
              <a:rPr lang="en-IN" dirty="0" smtClean="0"/>
              <a:t> They do not correspond to any HTML tag.</a:t>
            </a:r>
          </a:p>
          <a:p>
            <a:r>
              <a:rPr lang="en-IN" dirty="0" smtClean="0"/>
              <a:t> They include </a:t>
            </a:r>
          </a:p>
          <a:p>
            <a:pPr>
              <a:buNone/>
            </a:pPr>
            <a:r>
              <a:rPr lang="en-IN" dirty="0" smtClean="0"/>
              <a:t>• </a:t>
            </a:r>
            <a:r>
              <a:rPr lang="en-IN" dirty="0" err="1" smtClean="0"/>
              <a:t>RequiresFieldValidator</a:t>
            </a:r>
            <a:r>
              <a:rPr lang="en-IN" dirty="0" smtClean="0"/>
              <a:t>  </a:t>
            </a:r>
          </a:p>
          <a:p>
            <a:pPr>
              <a:buNone/>
            </a:pPr>
            <a:r>
              <a:rPr lang="en-IN" dirty="0" smtClean="0"/>
              <a:t>• </a:t>
            </a:r>
            <a:r>
              <a:rPr lang="en-IN" dirty="0" err="1" smtClean="0"/>
              <a:t>CompareValidator</a:t>
            </a:r>
            <a:r>
              <a:rPr lang="en-IN" dirty="0" smtClean="0"/>
              <a:t> </a:t>
            </a:r>
          </a:p>
          <a:p>
            <a:pPr>
              <a:buNone/>
            </a:pPr>
            <a:r>
              <a:rPr lang="en-IN" dirty="0" smtClean="0"/>
              <a:t> • </a:t>
            </a:r>
            <a:r>
              <a:rPr lang="en-IN" dirty="0" err="1" smtClean="0"/>
              <a:t>RangeValidator</a:t>
            </a:r>
            <a:r>
              <a:rPr lang="en-IN" dirty="0" smtClean="0"/>
              <a:t>  </a:t>
            </a:r>
          </a:p>
          <a:p>
            <a:pPr>
              <a:buNone/>
            </a:pPr>
            <a:r>
              <a:rPr lang="en-IN" dirty="0" smtClean="0"/>
              <a:t>• </a:t>
            </a:r>
            <a:r>
              <a:rPr lang="en-IN" dirty="0" err="1" smtClean="0"/>
              <a:t>RegularExpressionValidator</a:t>
            </a:r>
            <a:r>
              <a:rPr lang="en-IN" dirty="0" smtClean="0"/>
              <a:t> </a:t>
            </a:r>
          </a:p>
          <a:p>
            <a:pPr>
              <a:buNone/>
            </a:pPr>
            <a:r>
              <a:rPr lang="en-IN" dirty="0" smtClean="0"/>
              <a:t> • </a:t>
            </a:r>
            <a:r>
              <a:rPr lang="en-IN" dirty="0" err="1" smtClean="0"/>
              <a:t>CustomValidator</a:t>
            </a:r>
            <a:r>
              <a:rPr lang="en-IN" dirty="0" smtClean="0"/>
              <a:t> </a:t>
            </a:r>
          </a:p>
          <a:p>
            <a:pPr>
              <a:buNone/>
            </a:pPr>
            <a:r>
              <a:rPr lang="en-IN" dirty="0" smtClean="0"/>
              <a:t> • </a:t>
            </a:r>
            <a:r>
              <a:rPr lang="en-IN" dirty="0" err="1" smtClean="0"/>
              <a:t>ValidationSummary</a:t>
            </a: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ASP.NET is the latest version of ASP(Active Server Pages). </a:t>
            </a:r>
          </a:p>
          <a:p>
            <a:r>
              <a:rPr lang="en-IN" dirty="0" smtClean="0"/>
              <a:t>ASP is a server side web technology for building dynamic, interactive and database driven web sites.</a:t>
            </a:r>
          </a:p>
          <a:p>
            <a:r>
              <a:rPr lang="en-IN" dirty="0" smtClean="0"/>
              <a:t> It is a product of Microsoft and one of the most popular technologies for developing web applications and web sites.</a:t>
            </a:r>
          </a:p>
          <a:p>
            <a:r>
              <a:rPr lang="en-IN" dirty="0" smtClean="0"/>
              <a:t> ASP.NET is an unified web platform that provides all the services necessary for you to build enterprise class applications.</a:t>
            </a:r>
          </a:p>
          <a:p>
            <a:r>
              <a:rPr lang="en-IN" dirty="0" smtClean="0"/>
              <a:t> Here, the .NET framework acts as an interface between ASP.NET application and the operating system</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Data control</a:t>
            </a:r>
            <a:endParaRPr lang="en-IN" dirty="0"/>
          </a:p>
        </p:txBody>
      </p:sp>
      <p:sp>
        <p:nvSpPr>
          <p:cNvPr id="3" name="Content Placeholder 2"/>
          <p:cNvSpPr>
            <a:spLocks noGrp="1"/>
          </p:cNvSpPr>
          <p:nvPr>
            <p:ph idx="1"/>
          </p:nvPr>
        </p:nvSpPr>
        <p:spPr/>
        <p:txBody>
          <a:bodyPr>
            <a:normAutofit lnSpcReduction="10000"/>
          </a:bodyPr>
          <a:lstStyle/>
          <a:p>
            <a:r>
              <a:rPr lang="en-IN" dirty="0" smtClean="0"/>
              <a:t>These controls are used to display data from a data source such as a table.</a:t>
            </a:r>
          </a:p>
          <a:p>
            <a:endParaRPr lang="en-IN" dirty="0" smtClean="0"/>
          </a:p>
          <a:p>
            <a:r>
              <a:rPr lang="en-IN" dirty="0" smtClean="0"/>
              <a:t>They include</a:t>
            </a:r>
          </a:p>
          <a:p>
            <a:endParaRPr lang="en-IN" dirty="0" smtClean="0"/>
          </a:p>
          <a:p>
            <a:pPr>
              <a:buNone/>
            </a:pPr>
            <a:r>
              <a:rPr lang="en-IN" dirty="0" smtClean="0"/>
              <a:t> • </a:t>
            </a:r>
            <a:r>
              <a:rPr lang="en-IN" dirty="0" err="1" smtClean="0"/>
              <a:t>DataGrid</a:t>
            </a:r>
            <a:r>
              <a:rPr lang="en-IN" dirty="0" smtClean="0"/>
              <a:t> </a:t>
            </a:r>
          </a:p>
          <a:p>
            <a:pPr>
              <a:buNone/>
            </a:pPr>
            <a:r>
              <a:rPr lang="en-IN" dirty="0" smtClean="0"/>
              <a:t> • </a:t>
            </a:r>
            <a:r>
              <a:rPr lang="en-IN" dirty="0" err="1" smtClean="0"/>
              <a:t>DataList</a:t>
            </a:r>
            <a:r>
              <a:rPr lang="en-IN" dirty="0" smtClean="0"/>
              <a:t> </a:t>
            </a:r>
          </a:p>
          <a:p>
            <a:pPr>
              <a:buNone/>
            </a:pPr>
            <a:r>
              <a:rPr lang="en-IN" dirty="0" smtClean="0"/>
              <a:t> • </a:t>
            </a:r>
            <a:r>
              <a:rPr lang="en-IN" dirty="0" err="1" smtClean="0"/>
              <a:t>DataRepeater</a:t>
            </a:r>
            <a:r>
              <a:rPr lang="en-IN" dirty="0" smtClean="0"/>
              <a:t>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Rich web Controls</a:t>
            </a:r>
            <a:endParaRPr lang="en-IN" dirty="0"/>
          </a:p>
        </p:txBody>
      </p:sp>
      <p:sp>
        <p:nvSpPr>
          <p:cNvPr id="3" name="Content Placeholder 2"/>
          <p:cNvSpPr>
            <a:spLocks noGrp="1"/>
          </p:cNvSpPr>
          <p:nvPr>
            <p:ph idx="1"/>
          </p:nvPr>
        </p:nvSpPr>
        <p:spPr/>
        <p:txBody>
          <a:bodyPr/>
          <a:lstStyle/>
          <a:p>
            <a:pPr>
              <a:buNone/>
            </a:pPr>
            <a:endParaRPr lang="en-IN" dirty="0" smtClean="0"/>
          </a:p>
          <a:p>
            <a:r>
              <a:rPr lang="en-IN" dirty="0" smtClean="0"/>
              <a:t>These are customized controls that provide high-level functionality  to the developer. </a:t>
            </a:r>
          </a:p>
          <a:p>
            <a:pPr>
              <a:buNone/>
            </a:pPr>
            <a:r>
              <a:rPr lang="en-IN" dirty="0" smtClean="0"/>
              <a:t>• </a:t>
            </a:r>
            <a:r>
              <a:rPr lang="en-IN" dirty="0" err="1" smtClean="0"/>
              <a:t>Calender</a:t>
            </a:r>
            <a:r>
              <a:rPr lang="en-IN" dirty="0" smtClean="0"/>
              <a:t> </a:t>
            </a:r>
          </a:p>
          <a:p>
            <a:pPr>
              <a:buNone/>
            </a:pPr>
            <a:r>
              <a:rPr lang="en-IN" dirty="0" smtClean="0"/>
              <a:t> • </a:t>
            </a:r>
            <a:r>
              <a:rPr lang="en-IN" dirty="0" err="1" smtClean="0"/>
              <a:t>AdRotator</a:t>
            </a:r>
            <a:r>
              <a:rPr lang="en-IN" dirty="0" smtClean="0"/>
              <a:t> </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Web server controls</a:t>
            </a:r>
            <a:endParaRPr lang="en-IN" dirty="0"/>
          </a:p>
        </p:txBody>
      </p:sp>
      <p:sp>
        <p:nvSpPr>
          <p:cNvPr id="3" name="Content Placeholder 2"/>
          <p:cNvSpPr>
            <a:spLocks noGrp="1"/>
          </p:cNvSpPr>
          <p:nvPr>
            <p:ph idx="1"/>
          </p:nvPr>
        </p:nvSpPr>
        <p:spPr/>
        <p:txBody>
          <a:bodyPr>
            <a:normAutofit/>
          </a:bodyPr>
          <a:lstStyle/>
          <a:p>
            <a:pPr algn="ctr">
              <a:buNone/>
            </a:pPr>
            <a:r>
              <a:rPr lang="en-IN" b="1" i="1" dirty="0" smtClean="0"/>
              <a:t>Textbox Controls</a:t>
            </a:r>
          </a:p>
          <a:p>
            <a:r>
              <a:rPr lang="en-IN" sz="2400" dirty="0" smtClean="0"/>
              <a:t>It is input controls similar to windows textbox controls, allows you to enter text in the control</a:t>
            </a:r>
          </a:p>
          <a:p>
            <a:r>
              <a:rPr lang="en-IN" sz="2400" dirty="0" smtClean="0"/>
              <a:t>This control exists in the namespace</a:t>
            </a:r>
          </a:p>
          <a:p>
            <a:pPr algn="ctr">
              <a:buNone/>
            </a:pPr>
            <a:r>
              <a:rPr lang="en-IN" sz="2400" dirty="0" err="1" smtClean="0"/>
              <a:t>System.Web.UI.WebControls</a:t>
            </a:r>
            <a:r>
              <a:rPr lang="en-IN" sz="2400" dirty="0" smtClean="0"/>
              <a:t> </a:t>
            </a:r>
          </a:p>
          <a:p>
            <a:r>
              <a:rPr lang="en-IN" sz="2400" dirty="0" smtClean="0"/>
              <a:t>To include textbox control in </a:t>
            </a:r>
            <a:r>
              <a:rPr lang="en-IN" sz="2400" dirty="0" err="1" smtClean="0"/>
              <a:t>webform</a:t>
            </a:r>
            <a:r>
              <a:rPr lang="en-IN" sz="2400" dirty="0" smtClean="0"/>
              <a:t> following code need to be added</a:t>
            </a:r>
          </a:p>
          <a:p>
            <a:pPr>
              <a:buNone/>
            </a:pPr>
            <a:r>
              <a:rPr lang="en-IN" sz="2400" dirty="0" smtClean="0"/>
              <a:t>&lt; asp: </a:t>
            </a:r>
            <a:r>
              <a:rPr lang="en-IN" sz="2400" dirty="0" err="1" smtClean="0"/>
              <a:t>TextBox</a:t>
            </a:r>
            <a:r>
              <a:rPr lang="en-IN" sz="2400" dirty="0" smtClean="0"/>
              <a:t>  ID=“TextBox1” </a:t>
            </a:r>
            <a:r>
              <a:rPr lang="en-IN" sz="2400" dirty="0" err="1" smtClean="0"/>
              <a:t>runat</a:t>
            </a:r>
            <a:r>
              <a:rPr lang="en-IN" sz="2400" dirty="0" smtClean="0"/>
              <a:t>=“server”&gt;&lt;/</a:t>
            </a:r>
            <a:r>
              <a:rPr lang="en-IN" sz="2400" dirty="0" err="1" smtClean="0"/>
              <a:t>asp:TextBox</a:t>
            </a:r>
            <a:r>
              <a:rPr lang="en-IN" sz="2400" dirty="0" smtClean="0"/>
              <a:t>&gt;</a:t>
            </a:r>
          </a:p>
          <a:p>
            <a:pPr>
              <a:buNone/>
            </a:pPr>
            <a:endParaRPr lang="en-IN" sz="2400" dirty="0" smtClean="0"/>
          </a:p>
          <a:p>
            <a:endParaRPr lang="en-IN"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4114800"/>
                <a:gridCol w="4114800"/>
              </a:tblGrid>
              <a:tr h="370840">
                <a:tc>
                  <a:txBody>
                    <a:bodyPr/>
                    <a:lstStyle/>
                    <a:p>
                      <a:pPr algn="ctr"/>
                      <a:r>
                        <a:rPr lang="en-IN" sz="2000" b="1" i="1" dirty="0" smtClean="0"/>
                        <a:t>Properties</a:t>
                      </a:r>
                      <a:endParaRPr lang="en-IN" sz="2000" b="1" i="1" dirty="0"/>
                    </a:p>
                  </a:txBody>
                  <a:tcPr/>
                </a:tc>
                <a:tc>
                  <a:txBody>
                    <a:bodyPr/>
                    <a:lstStyle/>
                    <a:p>
                      <a:endParaRPr lang="en-IN"/>
                    </a:p>
                  </a:txBody>
                  <a:tcPr/>
                </a:tc>
              </a:tr>
              <a:tr h="370840">
                <a:tc>
                  <a:txBody>
                    <a:bodyPr/>
                    <a:lstStyle/>
                    <a:p>
                      <a:r>
                        <a:rPr lang="en-IN" dirty="0" err="1" smtClean="0"/>
                        <a:t>AutoCompleteType</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Specifies the AutoComplete </a:t>
                      </a:r>
                      <a:r>
                        <a:rPr lang="en-IN" dirty="0" err="1" smtClean="0"/>
                        <a:t>behavior</a:t>
                      </a:r>
                      <a:r>
                        <a:rPr lang="en-IN" dirty="0" smtClean="0"/>
                        <a:t> of a </a:t>
                      </a:r>
                      <a:r>
                        <a:rPr lang="en-IN" dirty="0" err="1" smtClean="0"/>
                        <a:t>TextBox</a:t>
                      </a:r>
                      <a:endParaRPr lang="en-IN" dirty="0" smtClean="0"/>
                    </a:p>
                  </a:txBody>
                  <a:tcPr/>
                </a:tc>
              </a:tr>
              <a:tr h="370840">
                <a:tc>
                  <a:txBody>
                    <a:bodyPr/>
                    <a:lstStyle/>
                    <a:p>
                      <a:r>
                        <a:rPr lang="en-IN" dirty="0" err="1" smtClean="0"/>
                        <a:t>AutoPostBack</a:t>
                      </a:r>
                      <a:endParaRPr lang="en-IN" dirty="0"/>
                    </a:p>
                  </a:txBody>
                  <a:tcPr/>
                </a:tc>
                <a:tc>
                  <a:txBody>
                    <a:bodyPr/>
                    <a:lstStyle/>
                    <a:p>
                      <a:r>
                        <a:rPr lang="en-IN" dirty="0" smtClean="0"/>
                        <a:t>A Boolean value that specifies whether the control is automatically posted back to the server when the contents change or not. Default is false </a:t>
                      </a:r>
                      <a:endParaRPr lang="en-IN" dirty="0"/>
                    </a:p>
                  </a:txBody>
                  <a:tcPr/>
                </a:tc>
              </a:tr>
              <a:tr h="370840">
                <a:tc>
                  <a:txBody>
                    <a:bodyPr/>
                    <a:lstStyle/>
                    <a:p>
                      <a:r>
                        <a:rPr lang="en-IN" dirty="0" err="1" smtClean="0"/>
                        <a:t>CausesValidation</a:t>
                      </a:r>
                      <a:endParaRPr lang="en-IN" dirty="0"/>
                    </a:p>
                  </a:txBody>
                  <a:tcPr/>
                </a:tc>
                <a:tc>
                  <a:txBody>
                    <a:bodyPr/>
                    <a:lstStyle/>
                    <a:p>
                      <a:r>
                        <a:rPr lang="en-IN" dirty="0" smtClean="0"/>
                        <a:t>Specifies if a page is validated when a </a:t>
                      </a:r>
                      <a:r>
                        <a:rPr lang="en-IN" dirty="0" err="1" smtClean="0"/>
                        <a:t>Postback</a:t>
                      </a:r>
                      <a:r>
                        <a:rPr lang="en-IN" dirty="0" smtClean="0"/>
                        <a:t> occurs </a:t>
                      </a:r>
                      <a:endParaRPr lang="en-IN" dirty="0"/>
                    </a:p>
                  </a:txBody>
                  <a:tcPr/>
                </a:tc>
              </a:tr>
              <a:tr h="370840">
                <a:tc>
                  <a:txBody>
                    <a:bodyPr/>
                    <a:lstStyle/>
                    <a:p>
                      <a:r>
                        <a:rPr lang="en-IN" dirty="0" smtClean="0"/>
                        <a:t>Columns</a:t>
                      </a:r>
                      <a:endParaRPr lang="en-IN" dirty="0"/>
                    </a:p>
                  </a:txBody>
                  <a:tcPr/>
                </a:tc>
                <a:tc>
                  <a:txBody>
                    <a:bodyPr/>
                    <a:lstStyle/>
                    <a:p>
                      <a:r>
                        <a:rPr lang="en-IN" dirty="0" smtClean="0"/>
                        <a:t>Sets the display</a:t>
                      </a:r>
                      <a:r>
                        <a:rPr lang="en-IN" baseline="0" dirty="0" smtClean="0"/>
                        <a:t> width of textbox</a:t>
                      </a:r>
                      <a:endParaRPr lang="en-IN" dirty="0"/>
                    </a:p>
                  </a:txBody>
                  <a:tcPr/>
                </a:tc>
              </a:tr>
              <a:tr h="370840">
                <a:tc>
                  <a:txBody>
                    <a:bodyPr/>
                    <a:lstStyle/>
                    <a:p>
                      <a:r>
                        <a:rPr lang="en-IN" dirty="0" err="1" smtClean="0"/>
                        <a:t>MaxLength</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maximum number of characters allowed in the textbox</a:t>
                      </a:r>
                    </a:p>
                  </a:txBody>
                  <a:tcPr/>
                </a:tc>
              </a:tr>
              <a:tr h="370840">
                <a:tc>
                  <a:txBody>
                    <a:bodyPr/>
                    <a:lstStyle/>
                    <a:p>
                      <a:r>
                        <a:rPr lang="en-IN" dirty="0" err="1" smtClean="0"/>
                        <a:t>ReadOnly</a:t>
                      </a:r>
                      <a:endParaRPr lang="en-IN" dirty="0"/>
                    </a:p>
                  </a:txBody>
                  <a:tcPr/>
                </a:tc>
                <a:tc>
                  <a:txBody>
                    <a:bodyPr/>
                    <a:lstStyle/>
                    <a:p>
                      <a:r>
                        <a:rPr lang="en-IN" dirty="0" smtClean="0"/>
                        <a:t>Specifies whether or not the text in the text box can be changed</a:t>
                      </a:r>
                      <a:endParaRPr lang="en-IN" dirty="0"/>
                    </a:p>
                  </a:txBody>
                  <a:tcPr/>
                </a:tc>
              </a:tr>
              <a:tr h="370840">
                <a:tc>
                  <a:txBody>
                    <a:bodyPr/>
                    <a:lstStyle/>
                    <a:p>
                      <a:r>
                        <a:rPr lang="en-IN" dirty="0" smtClean="0"/>
                        <a:t>Rows</a:t>
                      </a:r>
                      <a:endParaRPr lang="en-IN" dirty="0"/>
                    </a:p>
                  </a:txBody>
                  <a:tcPr/>
                </a:tc>
                <a:tc>
                  <a:txBody>
                    <a:bodyPr/>
                    <a:lstStyle/>
                    <a:p>
                      <a:r>
                        <a:rPr lang="en-IN" dirty="0" smtClean="0"/>
                        <a:t>Sets the number of rows displayed in a multiline textbox</a:t>
                      </a:r>
                      <a:endParaRPr lang="en-IN"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2900354"/>
                <a:gridCol w="532924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i="1" dirty="0" smtClean="0"/>
                        <a:t>Properties</a:t>
                      </a:r>
                    </a:p>
                    <a:p>
                      <a:endParaRPr lang="en-IN" dirty="0"/>
                    </a:p>
                  </a:txBody>
                  <a:tcPr/>
                </a:tc>
                <a:tc>
                  <a:txBody>
                    <a:bodyPr/>
                    <a:lstStyle/>
                    <a:p>
                      <a:endParaRPr lang="en-IN"/>
                    </a:p>
                  </a:txBody>
                  <a:tcPr/>
                </a:tc>
              </a:tr>
              <a:tr h="370840">
                <a:tc>
                  <a:txBody>
                    <a:bodyPr/>
                    <a:lstStyle/>
                    <a:p>
                      <a:r>
                        <a:rPr lang="en-IN" dirty="0" smtClean="0"/>
                        <a:t>Text</a:t>
                      </a:r>
                      <a:endParaRPr lang="en-IN" dirty="0"/>
                    </a:p>
                  </a:txBody>
                  <a:tcPr/>
                </a:tc>
                <a:tc>
                  <a:txBody>
                    <a:bodyPr/>
                    <a:lstStyle/>
                    <a:p>
                      <a:r>
                        <a:rPr lang="en-IN" dirty="0" smtClean="0"/>
                        <a:t>Sets the text content of textbox control</a:t>
                      </a:r>
                      <a:endParaRPr lang="en-IN" dirty="0"/>
                    </a:p>
                  </a:txBody>
                  <a:tcPr/>
                </a:tc>
              </a:tr>
              <a:tr h="370840">
                <a:tc>
                  <a:txBody>
                    <a:bodyPr/>
                    <a:lstStyle/>
                    <a:p>
                      <a:r>
                        <a:rPr lang="en-IN" dirty="0" err="1" smtClean="0"/>
                        <a:t>TextMode</a:t>
                      </a:r>
                      <a:endParaRPr lang="en-IN" dirty="0"/>
                    </a:p>
                  </a:txBody>
                  <a:tcPr/>
                </a:tc>
                <a:tc>
                  <a:txBody>
                    <a:bodyPr/>
                    <a:lstStyle/>
                    <a:p>
                      <a:r>
                        <a:rPr lang="en-IN" dirty="0" smtClean="0"/>
                        <a:t>Set behaviour</a:t>
                      </a:r>
                      <a:r>
                        <a:rPr lang="en-IN" baseline="0" dirty="0" smtClean="0"/>
                        <a:t> mode of textbox control</a:t>
                      </a:r>
                      <a:endParaRPr lang="en-IN" dirty="0"/>
                    </a:p>
                  </a:txBody>
                  <a:tcPr/>
                </a:tc>
              </a:tr>
              <a:tr h="370840">
                <a:tc>
                  <a:txBody>
                    <a:bodyPr/>
                    <a:lstStyle/>
                    <a:p>
                      <a:r>
                        <a:rPr lang="en-IN" dirty="0" err="1" smtClean="0"/>
                        <a:t>ValidationGroup</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group of controls that is validated when a </a:t>
                      </a:r>
                      <a:r>
                        <a:rPr lang="en-IN" dirty="0" err="1" smtClean="0"/>
                        <a:t>Postback</a:t>
                      </a:r>
                      <a:r>
                        <a:rPr lang="en-IN" dirty="0" smtClean="0"/>
                        <a:t> occurs </a:t>
                      </a:r>
                    </a:p>
                    <a:p>
                      <a:endParaRPr lang="en-IN" dirty="0"/>
                    </a:p>
                  </a:txBody>
                  <a:tcPr/>
                </a:tc>
              </a:tr>
              <a:tr h="370840">
                <a:tc>
                  <a:txBody>
                    <a:bodyPr/>
                    <a:lstStyle/>
                    <a:p>
                      <a:r>
                        <a:rPr lang="en-IN" dirty="0" smtClean="0"/>
                        <a:t>Wrap </a:t>
                      </a:r>
                      <a:endParaRPr lang="en-IN" dirty="0"/>
                    </a:p>
                  </a:txBody>
                  <a:tcPr/>
                </a:tc>
                <a:tc>
                  <a:txBody>
                    <a:bodyPr/>
                    <a:lstStyle/>
                    <a:p>
                      <a:r>
                        <a:rPr lang="en-IN" dirty="0" smtClean="0"/>
                        <a:t>A Boolean value that indicates whether the contents of the textbox should wrap or not </a:t>
                      </a:r>
                      <a:endParaRPr lang="en-IN" dirty="0"/>
                    </a:p>
                  </a:txBody>
                  <a:tcPr/>
                </a:tc>
              </a:tr>
            </a:tbl>
          </a:graphicData>
        </a:graphic>
      </p:graphicFrame>
      <p:graphicFrame>
        <p:nvGraphicFramePr>
          <p:cNvPr id="5" name="Table 4"/>
          <p:cNvGraphicFramePr>
            <a:graphicFrameLocks noGrp="1"/>
          </p:cNvGraphicFramePr>
          <p:nvPr/>
        </p:nvGraphicFramePr>
        <p:xfrm>
          <a:off x="571472" y="5357826"/>
          <a:ext cx="8072494" cy="1175865"/>
        </p:xfrm>
        <a:graphic>
          <a:graphicData uri="http://schemas.openxmlformats.org/drawingml/2006/table">
            <a:tbl>
              <a:tblPr firstRow="1" bandRow="1">
                <a:tableStyleId>{7E9639D4-E3E2-4D34-9284-5A2195B3D0D7}</a:tableStyleId>
              </a:tblPr>
              <a:tblGrid>
                <a:gridCol w="4036247"/>
                <a:gridCol w="4036247"/>
              </a:tblGrid>
              <a:tr h="535785">
                <a:tc>
                  <a:txBody>
                    <a:bodyPr/>
                    <a:lstStyle/>
                    <a:p>
                      <a:pPr algn="ctr"/>
                      <a:r>
                        <a:rPr lang="en-IN" sz="2400" dirty="0" smtClean="0"/>
                        <a:t>Events</a:t>
                      </a:r>
                      <a:endParaRPr lang="en-IN" sz="2400" b="1" dirty="0"/>
                    </a:p>
                  </a:txBody>
                  <a:tcPr/>
                </a:tc>
                <a:tc>
                  <a:txBody>
                    <a:bodyPr/>
                    <a:lstStyle/>
                    <a:p>
                      <a:endParaRPr lang="en-IN"/>
                    </a:p>
                  </a:txBody>
                  <a:tcPr/>
                </a:tc>
              </a:tr>
              <a:tr h="535785">
                <a:tc>
                  <a:txBody>
                    <a:bodyPr/>
                    <a:lstStyle/>
                    <a:p>
                      <a:r>
                        <a:rPr lang="en-IN" dirty="0" err="1" smtClean="0"/>
                        <a:t>TextChanged</a:t>
                      </a:r>
                      <a:endParaRPr lang="en-IN" dirty="0"/>
                    </a:p>
                  </a:txBody>
                  <a:tcPr/>
                </a:tc>
                <a:tc>
                  <a:txBody>
                    <a:bodyPr/>
                    <a:lstStyle/>
                    <a:p>
                      <a:r>
                        <a:rPr lang="en-IN" dirty="0" smtClean="0"/>
                        <a:t>Occur when the user changes the text of textbox controls</a:t>
                      </a:r>
                      <a:endParaRPr lang="en-IN"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Button Control</a:t>
            </a:r>
            <a:endParaRPr lang="en-IN" dirty="0"/>
          </a:p>
        </p:txBody>
      </p:sp>
      <p:sp>
        <p:nvSpPr>
          <p:cNvPr id="3" name="Content Placeholder 2"/>
          <p:cNvSpPr>
            <a:spLocks noGrp="1"/>
          </p:cNvSpPr>
          <p:nvPr>
            <p:ph idx="1"/>
          </p:nvPr>
        </p:nvSpPr>
        <p:spPr/>
        <p:txBody>
          <a:bodyPr/>
          <a:lstStyle/>
          <a:p>
            <a:r>
              <a:rPr lang="en-IN" dirty="0" smtClean="0"/>
              <a:t>The button control is used to create a button that sends a request to a web server.</a:t>
            </a:r>
          </a:p>
          <a:p>
            <a:r>
              <a:rPr lang="en-IN" dirty="0" smtClean="0"/>
              <a:t>This control is exists within a namespace</a:t>
            </a:r>
          </a:p>
          <a:p>
            <a:pPr>
              <a:buNone/>
            </a:pPr>
            <a:r>
              <a:rPr lang="en-IN" dirty="0" smtClean="0"/>
              <a:t>    </a:t>
            </a:r>
            <a:r>
              <a:rPr lang="en-IN" dirty="0" err="1" smtClean="0"/>
              <a:t>System.Web.UI.WebControls</a:t>
            </a:r>
            <a:endParaRPr lang="en-IN" dirty="0" smtClean="0"/>
          </a:p>
          <a:p>
            <a:r>
              <a:rPr lang="en-IN" dirty="0" smtClean="0"/>
              <a:t>This controls post data to the server when they are clicked.</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2614602"/>
                <a:gridCol w="5614998"/>
              </a:tblGrid>
              <a:tr h="370840">
                <a:tc gridSpan="2">
                  <a:txBody>
                    <a:bodyPr/>
                    <a:lstStyle/>
                    <a:p>
                      <a:pPr algn="ctr"/>
                      <a:r>
                        <a:rPr lang="en-IN" sz="2000" dirty="0" smtClean="0"/>
                        <a:t>Properties</a:t>
                      </a:r>
                      <a:endParaRPr lang="en-IN" sz="2000" dirty="0"/>
                    </a:p>
                  </a:txBody>
                  <a:tcPr/>
                </a:tc>
                <a:tc hMerge="1">
                  <a:txBody>
                    <a:bodyPr/>
                    <a:lstStyle/>
                    <a:p>
                      <a:endParaRPr lang="en-IN" dirty="0"/>
                    </a:p>
                  </a:txBody>
                  <a:tcPr/>
                </a:tc>
              </a:tr>
              <a:tr h="370840">
                <a:tc>
                  <a:txBody>
                    <a:bodyPr/>
                    <a:lstStyle/>
                    <a:p>
                      <a:r>
                        <a:rPr lang="en-IN" dirty="0" err="1" smtClean="0"/>
                        <a:t>CausesValidation</a:t>
                      </a:r>
                      <a:endParaRPr lang="en-IN" dirty="0"/>
                    </a:p>
                  </a:txBody>
                  <a:tcPr/>
                </a:tc>
                <a:tc>
                  <a:txBody>
                    <a:bodyPr/>
                    <a:lstStyle/>
                    <a:p>
                      <a:r>
                        <a:rPr lang="en-IN" dirty="0" smtClean="0"/>
                        <a:t>Sets</a:t>
                      </a:r>
                      <a:r>
                        <a:rPr lang="en-IN" baseline="0" dirty="0" smtClean="0"/>
                        <a:t> a value indicating  whether or not validation is</a:t>
                      </a:r>
                      <a:r>
                        <a:rPr lang="en-IN" dirty="0" smtClean="0"/>
                        <a:t> performed</a:t>
                      </a:r>
                      <a:r>
                        <a:rPr lang="en-IN" baseline="0" dirty="0" smtClean="0"/>
                        <a:t> </a:t>
                      </a:r>
                      <a:r>
                        <a:rPr lang="en-IN" dirty="0" smtClean="0"/>
                        <a:t>when a button is clicked</a:t>
                      </a:r>
                      <a:endParaRPr lang="en-IN" dirty="0"/>
                    </a:p>
                  </a:txBody>
                  <a:tcPr/>
                </a:tc>
              </a:tr>
              <a:tr h="370840">
                <a:tc>
                  <a:txBody>
                    <a:bodyPr/>
                    <a:lstStyle/>
                    <a:p>
                      <a:r>
                        <a:rPr lang="en-IN" dirty="0" err="1" smtClean="0"/>
                        <a:t>CommandArgument</a:t>
                      </a:r>
                      <a:endParaRPr lang="en-IN" dirty="0"/>
                    </a:p>
                  </a:txBody>
                  <a:tcPr/>
                </a:tc>
                <a:tc>
                  <a:txBody>
                    <a:bodyPr/>
                    <a:lstStyle/>
                    <a:p>
                      <a:r>
                        <a:rPr lang="en-IN" dirty="0" smtClean="0"/>
                        <a:t>Specifies additional information about the command to perform </a:t>
                      </a:r>
                      <a:endParaRPr lang="en-IN" dirty="0"/>
                    </a:p>
                  </a:txBody>
                  <a:tcPr/>
                </a:tc>
              </a:tr>
              <a:tr h="370840">
                <a:tc>
                  <a:txBody>
                    <a:bodyPr/>
                    <a:lstStyle/>
                    <a:p>
                      <a:r>
                        <a:rPr lang="en-IN" dirty="0" err="1" smtClean="0"/>
                        <a:t>CommandName</a:t>
                      </a:r>
                      <a:endParaRPr lang="en-IN" dirty="0"/>
                    </a:p>
                  </a:txBody>
                  <a:tcPr/>
                </a:tc>
                <a:tc>
                  <a:txBody>
                    <a:bodyPr/>
                    <a:lstStyle/>
                    <a:p>
                      <a:r>
                        <a:rPr lang="en-IN" dirty="0" smtClean="0"/>
                        <a:t>Sets</a:t>
                      </a:r>
                      <a:r>
                        <a:rPr lang="en-IN" baseline="0" dirty="0" smtClean="0"/>
                        <a:t> a command name associated with button control that is passed to the command event</a:t>
                      </a:r>
                      <a:endParaRPr lang="en-IN" dirty="0"/>
                    </a:p>
                  </a:txBody>
                  <a:tcPr/>
                </a:tc>
              </a:tr>
              <a:tr h="370840">
                <a:tc>
                  <a:txBody>
                    <a:bodyPr/>
                    <a:lstStyle/>
                    <a:p>
                      <a:r>
                        <a:rPr lang="en-IN" dirty="0" err="1" smtClean="0"/>
                        <a:t>OnClientClick</a:t>
                      </a:r>
                      <a:r>
                        <a:rPr lang="en-IN" dirty="0" smtClean="0"/>
                        <a:t> </a:t>
                      </a:r>
                      <a:endParaRPr lang="en-IN" dirty="0"/>
                    </a:p>
                  </a:txBody>
                  <a:tcPr/>
                </a:tc>
                <a:tc>
                  <a:txBody>
                    <a:bodyPr/>
                    <a:lstStyle/>
                    <a:p>
                      <a:r>
                        <a:rPr lang="en-IN" dirty="0" smtClean="0"/>
                        <a:t>Specifies the name of the function to be executed when a button is clicked</a:t>
                      </a:r>
                      <a:endParaRPr lang="en-IN" dirty="0"/>
                    </a:p>
                  </a:txBody>
                  <a:tcPr/>
                </a:tc>
              </a:tr>
              <a:tr h="370840">
                <a:tc>
                  <a:txBody>
                    <a:bodyPr/>
                    <a:lstStyle/>
                    <a:p>
                      <a:r>
                        <a:rPr lang="en-IN" dirty="0" err="1" smtClean="0"/>
                        <a:t>PostBackUrl</a:t>
                      </a:r>
                      <a:r>
                        <a:rPr lang="en-IN" dirty="0" smtClean="0"/>
                        <a:t> </a:t>
                      </a:r>
                      <a:endParaRPr lang="en-IN" dirty="0"/>
                    </a:p>
                  </a:txBody>
                  <a:tcPr/>
                </a:tc>
                <a:tc>
                  <a:txBody>
                    <a:bodyPr/>
                    <a:lstStyle/>
                    <a:p>
                      <a:r>
                        <a:rPr lang="en-IN" dirty="0" smtClean="0"/>
                        <a:t>Specifies the URL of the page to post to from the current page when a button is clicked</a:t>
                      </a:r>
                      <a:endParaRPr lang="en-IN" dirty="0"/>
                    </a:p>
                  </a:txBody>
                  <a:tcPr/>
                </a:tc>
              </a:tr>
              <a:tr h="370840">
                <a:tc>
                  <a:txBody>
                    <a:bodyPr/>
                    <a:lstStyle/>
                    <a:p>
                      <a:r>
                        <a:rPr lang="en-IN" dirty="0" smtClean="0"/>
                        <a:t>Text </a:t>
                      </a:r>
                      <a:endParaRPr lang="en-IN" dirty="0"/>
                    </a:p>
                  </a:txBody>
                  <a:tcPr/>
                </a:tc>
                <a:tc>
                  <a:txBody>
                    <a:bodyPr/>
                    <a:lstStyle/>
                    <a:p>
                      <a:r>
                        <a:rPr lang="en-IN" dirty="0" smtClean="0"/>
                        <a:t>Specifies the text on a button </a:t>
                      </a:r>
                      <a:endParaRPr lang="en-IN" dirty="0"/>
                    </a:p>
                  </a:txBody>
                  <a:tcPr/>
                </a:tc>
              </a:tr>
              <a:tr h="370840">
                <a:tc>
                  <a:txBody>
                    <a:bodyPr/>
                    <a:lstStyle/>
                    <a:p>
                      <a:r>
                        <a:rPr lang="en-IN" dirty="0" err="1" smtClean="0"/>
                        <a:t>UseSubmitBehavior</a:t>
                      </a:r>
                      <a:r>
                        <a:rPr lang="en-IN" dirty="0" smtClean="0"/>
                        <a:t> </a:t>
                      </a:r>
                      <a:endParaRPr lang="en-IN" dirty="0"/>
                    </a:p>
                  </a:txBody>
                  <a:tcPr/>
                </a:tc>
                <a:tc>
                  <a:txBody>
                    <a:bodyPr/>
                    <a:lstStyle/>
                    <a:p>
                      <a:r>
                        <a:rPr lang="en-IN" dirty="0" smtClean="0"/>
                        <a:t>Specifies whether or not a button uses the browser's submit mechanism or the ASP.NET </a:t>
                      </a:r>
                      <a:r>
                        <a:rPr lang="en-IN" dirty="0" err="1" smtClean="0"/>
                        <a:t>postback</a:t>
                      </a:r>
                      <a:r>
                        <a:rPr lang="en-IN" dirty="0" smtClean="0"/>
                        <a:t> mechanism</a:t>
                      </a:r>
                      <a:endParaRPr lang="en-IN" dirty="0"/>
                    </a:p>
                  </a:txBody>
                  <a:tcPr/>
                </a:tc>
              </a:tr>
              <a:tr h="370840">
                <a:tc>
                  <a:txBody>
                    <a:bodyPr/>
                    <a:lstStyle/>
                    <a:p>
                      <a:r>
                        <a:rPr lang="en-IN" dirty="0" err="1" smtClean="0"/>
                        <a:t>ValidationGroup</a:t>
                      </a:r>
                      <a:r>
                        <a:rPr lang="en-IN" dirty="0" smtClean="0"/>
                        <a:t> </a:t>
                      </a:r>
                      <a:endParaRPr lang="en-IN" dirty="0"/>
                    </a:p>
                  </a:txBody>
                  <a:tcPr/>
                </a:tc>
                <a:tc>
                  <a:txBody>
                    <a:bodyPr/>
                    <a:lstStyle/>
                    <a:p>
                      <a:r>
                        <a:rPr lang="en-IN" dirty="0" smtClean="0"/>
                        <a:t>Specifies the group of controls a button causes validation, when it posts back to the server </a:t>
                      </a:r>
                      <a:endParaRPr lang="en-IN" dirty="0"/>
                    </a:p>
                  </a:txBody>
                  <a:tcPr/>
                </a:tc>
              </a:tr>
              <a:tr h="370840">
                <a:tc>
                  <a:txBody>
                    <a:bodyPr/>
                    <a:lstStyle/>
                    <a:p>
                      <a:endParaRPr lang="en-IN"/>
                    </a:p>
                  </a:txBody>
                  <a:tcPr/>
                </a:tc>
                <a:tc>
                  <a:txBody>
                    <a:bodyPr/>
                    <a:lstStyle/>
                    <a:p>
                      <a:endParaRPr lang="en-IN"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Label Control </a:t>
            </a:r>
            <a:endParaRPr lang="en-IN" dirty="0"/>
          </a:p>
        </p:txBody>
      </p:sp>
      <p:sp>
        <p:nvSpPr>
          <p:cNvPr id="3" name="Content Placeholder 2"/>
          <p:cNvSpPr>
            <a:spLocks noGrp="1"/>
          </p:cNvSpPr>
          <p:nvPr>
            <p:ph idx="1"/>
          </p:nvPr>
        </p:nvSpPr>
        <p:spPr/>
        <p:txBody>
          <a:bodyPr/>
          <a:lstStyle/>
          <a:p>
            <a:r>
              <a:rPr lang="en-IN" dirty="0" smtClean="0"/>
              <a:t>The Label control is used to display text on a page that a user cannot edit</a:t>
            </a:r>
          </a:p>
          <a:p>
            <a:r>
              <a:rPr lang="en-IN" dirty="0" smtClean="0"/>
              <a:t>This control is exists within a namespace</a:t>
            </a:r>
          </a:p>
          <a:p>
            <a:pPr>
              <a:buNone/>
            </a:pPr>
            <a:r>
              <a:rPr lang="en-IN" dirty="0" smtClean="0"/>
              <a:t>    </a:t>
            </a:r>
            <a:r>
              <a:rPr lang="en-IN" dirty="0" err="1" smtClean="0"/>
              <a:t>System.Web.UI.WebControls</a:t>
            </a:r>
            <a:endParaRPr lang="en-IN" dirty="0" smtClean="0"/>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4114800"/>
                <a:gridCol w="4114800"/>
              </a:tblGrid>
              <a:tr h="370840">
                <a:tc gridSpan="2">
                  <a:txBody>
                    <a:bodyPr/>
                    <a:lstStyle/>
                    <a:p>
                      <a:pPr algn="ctr"/>
                      <a:r>
                        <a:rPr lang="en-IN" sz="2400" dirty="0" smtClean="0"/>
                        <a:t>Properties</a:t>
                      </a:r>
                      <a:endParaRPr lang="en-IN" sz="2400" dirty="0"/>
                    </a:p>
                  </a:txBody>
                  <a:tcPr/>
                </a:tc>
                <a:tc hMerge="1">
                  <a:txBody>
                    <a:bodyPr/>
                    <a:lstStyle/>
                    <a:p>
                      <a:endParaRPr lang="en-IN" dirty="0"/>
                    </a:p>
                  </a:txBody>
                  <a:tcPr/>
                </a:tc>
              </a:tr>
              <a:tr h="370840">
                <a:tc>
                  <a:txBody>
                    <a:bodyPr/>
                    <a:lstStyle/>
                    <a:p>
                      <a:r>
                        <a:rPr lang="en-IN" dirty="0" err="1" smtClean="0"/>
                        <a:t>AssociatedControlID</a:t>
                      </a:r>
                      <a:r>
                        <a:rPr lang="en-IN" dirty="0" smtClean="0"/>
                        <a:t> </a:t>
                      </a:r>
                      <a:endParaRPr lang="en-IN" dirty="0"/>
                    </a:p>
                  </a:txBody>
                  <a:tcPr/>
                </a:tc>
                <a:tc>
                  <a:txBody>
                    <a:bodyPr/>
                    <a:lstStyle/>
                    <a:p>
                      <a:r>
                        <a:rPr lang="en-IN" dirty="0" smtClean="0"/>
                        <a:t>Obtains or sets the identifier for a server control with which a Label control is associated.</a:t>
                      </a:r>
                    </a:p>
                    <a:p>
                      <a:endParaRPr lang="en-IN" dirty="0"/>
                    </a:p>
                  </a:txBody>
                  <a:tcPr/>
                </a:tc>
              </a:tr>
              <a:tr h="370840">
                <a:tc>
                  <a:txBody>
                    <a:bodyPr/>
                    <a:lstStyle/>
                    <a:p>
                      <a:r>
                        <a:rPr lang="en-IN" dirty="0" smtClean="0"/>
                        <a:t>Text </a:t>
                      </a:r>
                      <a:endParaRPr lang="en-IN" dirty="0"/>
                    </a:p>
                  </a:txBody>
                  <a:tcPr/>
                </a:tc>
                <a:tc>
                  <a:txBody>
                    <a:bodyPr/>
                    <a:lstStyle/>
                    <a:p>
                      <a:r>
                        <a:rPr lang="en-IN" dirty="0" smtClean="0"/>
                        <a:t>The text to display in the label </a:t>
                      </a:r>
                    </a:p>
                    <a:p>
                      <a:endParaRPr lang="en-IN"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Image Control </a:t>
            </a:r>
            <a:endParaRPr lang="en-IN" dirty="0"/>
          </a:p>
        </p:txBody>
      </p:sp>
      <p:sp>
        <p:nvSpPr>
          <p:cNvPr id="3" name="Content Placeholder 2"/>
          <p:cNvSpPr>
            <a:spLocks noGrp="1"/>
          </p:cNvSpPr>
          <p:nvPr>
            <p:ph idx="1"/>
          </p:nvPr>
        </p:nvSpPr>
        <p:spPr/>
        <p:txBody>
          <a:bodyPr/>
          <a:lstStyle/>
          <a:p>
            <a:r>
              <a:rPr lang="en-IN" dirty="0" smtClean="0"/>
              <a:t>The image control create a area to display image.</a:t>
            </a:r>
          </a:p>
          <a:p>
            <a:r>
              <a:rPr lang="en-IN" dirty="0" smtClean="0"/>
              <a:t>This control is exists within a namespace</a:t>
            </a:r>
          </a:p>
          <a:p>
            <a:pPr>
              <a:buNone/>
            </a:pPr>
            <a:r>
              <a:rPr lang="en-IN" dirty="0" smtClean="0"/>
              <a:t>    </a:t>
            </a:r>
            <a:r>
              <a:rPr lang="en-IN" dirty="0" err="1" smtClean="0"/>
              <a:t>System.Web.UI.WebControls</a:t>
            </a:r>
            <a:endParaRPr lang="en-IN"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Differences between ASP and ASP.NET </a:t>
            </a:r>
            <a:endParaRPr lang="en-IN" dirty="0"/>
          </a:p>
        </p:txBody>
      </p:sp>
      <p:graphicFrame>
        <p:nvGraphicFramePr>
          <p:cNvPr id="4" name="Content Placeholder 3"/>
          <p:cNvGraphicFramePr>
            <a:graphicFrameLocks noGrp="1"/>
          </p:cNvGraphicFramePr>
          <p:nvPr>
            <p:ph idx="1"/>
          </p:nvPr>
        </p:nvGraphicFramePr>
        <p:xfrm>
          <a:off x="457200" y="1600200"/>
          <a:ext cx="8229600" cy="5059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IN" dirty="0" smtClean="0"/>
                        <a:t>ASP</a:t>
                      </a:r>
                      <a:endParaRPr lang="en-IN" dirty="0"/>
                    </a:p>
                  </a:txBody>
                  <a:tcPr/>
                </a:tc>
                <a:tc>
                  <a:txBody>
                    <a:bodyPr/>
                    <a:lstStyle/>
                    <a:p>
                      <a:pPr algn="ctr"/>
                      <a:r>
                        <a:rPr lang="en-IN" dirty="0" smtClean="0"/>
                        <a:t>ASP.NET</a:t>
                      </a:r>
                      <a:endParaRPr lang="en-IN" dirty="0"/>
                    </a:p>
                  </a:txBody>
                  <a:tcPr/>
                </a:tc>
              </a:tr>
              <a:tr h="370840">
                <a:tc>
                  <a:txBody>
                    <a:bodyPr/>
                    <a:lstStyle/>
                    <a:p>
                      <a:r>
                        <a:rPr lang="en-IN" dirty="0" smtClean="0"/>
                        <a:t>File extension is .asp</a:t>
                      </a:r>
                      <a:endParaRPr lang="en-IN" dirty="0"/>
                    </a:p>
                  </a:txBody>
                  <a:tcPr/>
                </a:tc>
                <a:tc>
                  <a:txBody>
                    <a:bodyPr/>
                    <a:lstStyle/>
                    <a:p>
                      <a:r>
                        <a:rPr lang="en-IN" dirty="0" smtClean="0"/>
                        <a:t>File extension is .</a:t>
                      </a:r>
                      <a:r>
                        <a:rPr lang="en-IN" dirty="0" err="1" smtClean="0"/>
                        <a:t>aspx</a:t>
                      </a:r>
                      <a:endParaRPr lang="en-IN" dirty="0"/>
                    </a:p>
                  </a:txBody>
                  <a:tcPr/>
                </a:tc>
              </a:tr>
              <a:tr h="370840">
                <a:tc>
                  <a:txBody>
                    <a:bodyPr/>
                    <a:lstStyle/>
                    <a:p>
                      <a:r>
                        <a:rPr lang="en-IN" dirty="0" smtClean="0"/>
                        <a:t>Platform dependence</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Platform independence </a:t>
                      </a:r>
                    </a:p>
                  </a:txBody>
                  <a:tcPr/>
                </a:tc>
              </a:tr>
              <a:tr h="370840">
                <a:tc>
                  <a:txBody>
                    <a:bodyPr/>
                    <a:lstStyle/>
                    <a:p>
                      <a:r>
                        <a:rPr lang="en-IN" dirty="0" smtClean="0"/>
                        <a:t>Supports only scripting languages like </a:t>
                      </a:r>
                      <a:r>
                        <a:rPr lang="en-IN" dirty="0" err="1" smtClean="0"/>
                        <a:t>javascript</a:t>
                      </a:r>
                      <a:r>
                        <a:rPr lang="en-IN" dirty="0" smtClean="0"/>
                        <a:t> or </a:t>
                      </a:r>
                      <a:r>
                        <a:rPr lang="en-IN" dirty="0" err="1" smtClean="0"/>
                        <a:t>vbscript</a:t>
                      </a:r>
                      <a:endParaRPr lang="en-IN" dirty="0"/>
                    </a:p>
                  </a:txBody>
                  <a:tcPr/>
                </a:tc>
                <a:tc>
                  <a:txBody>
                    <a:bodyPr/>
                    <a:lstStyle/>
                    <a:p>
                      <a:r>
                        <a:rPr lang="en-IN" dirty="0" smtClean="0"/>
                        <a:t>ASP.NET applications can be developed using any of the .NET compatible programming languages</a:t>
                      </a:r>
                      <a:endParaRPr lang="en-IN" dirty="0"/>
                    </a:p>
                  </a:txBody>
                  <a:tcPr/>
                </a:tc>
              </a:tr>
              <a:tr h="370840">
                <a:tc>
                  <a:txBody>
                    <a:bodyPr/>
                    <a:lstStyle/>
                    <a:p>
                      <a:r>
                        <a:rPr lang="en-IN" dirty="0" smtClean="0"/>
                        <a:t>No backward compatibility</a:t>
                      </a:r>
                      <a:endParaRPr lang="en-IN" dirty="0"/>
                    </a:p>
                  </a:txBody>
                  <a:tcPr/>
                </a:tc>
                <a:tc>
                  <a:txBody>
                    <a:bodyPr/>
                    <a:lstStyle/>
                    <a:p>
                      <a:r>
                        <a:rPr lang="en-IN" dirty="0" smtClean="0"/>
                        <a:t>Maintains backward compatibility with earlier versions </a:t>
                      </a:r>
                      <a:endParaRPr lang="en-IN" dirty="0"/>
                    </a:p>
                  </a:txBody>
                  <a:tcPr/>
                </a:tc>
              </a:tr>
              <a:tr h="370840">
                <a:tc>
                  <a:txBody>
                    <a:bodyPr/>
                    <a:lstStyle/>
                    <a:p>
                      <a:r>
                        <a:rPr lang="en-IN" dirty="0" smtClean="0"/>
                        <a:t>ASP code is mixed with HTML code. Unstructured and difficult to understand </a:t>
                      </a:r>
                      <a:endParaRPr lang="en-IN" dirty="0"/>
                    </a:p>
                  </a:txBody>
                  <a:tcPr/>
                </a:tc>
                <a:tc>
                  <a:txBody>
                    <a:bodyPr/>
                    <a:lstStyle/>
                    <a:p>
                      <a:r>
                        <a:rPr lang="en-IN" dirty="0" smtClean="0"/>
                        <a:t>Supports separation of code and content</a:t>
                      </a:r>
                      <a:endParaRPr lang="en-IN" dirty="0"/>
                    </a:p>
                  </a:txBody>
                  <a:tcPr/>
                </a:tc>
              </a:tr>
              <a:tr h="370840">
                <a:tc>
                  <a:txBody>
                    <a:bodyPr/>
                    <a:lstStyle/>
                    <a:p>
                      <a:r>
                        <a:rPr lang="en-IN" dirty="0" smtClean="0"/>
                        <a:t>Poor reusability</a:t>
                      </a:r>
                      <a:endParaRPr lang="en-IN" dirty="0"/>
                    </a:p>
                  </a:txBody>
                  <a:tcPr/>
                </a:tc>
                <a:tc>
                  <a:txBody>
                    <a:bodyPr/>
                    <a:lstStyle/>
                    <a:p>
                      <a:r>
                        <a:rPr lang="en-IN" dirty="0" smtClean="0"/>
                        <a:t>Good reusability</a:t>
                      </a:r>
                      <a:endParaRPr lang="en-IN" dirty="0"/>
                    </a:p>
                  </a:txBody>
                  <a:tcPr/>
                </a:tc>
              </a:tr>
              <a:tr h="370840">
                <a:tc>
                  <a:txBody>
                    <a:bodyPr/>
                    <a:lstStyle/>
                    <a:p>
                      <a:r>
                        <a:rPr lang="en-IN" dirty="0" smtClean="0"/>
                        <a:t>Poor support for user interface</a:t>
                      </a:r>
                      <a:endParaRPr lang="en-IN" dirty="0"/>
                    </a:p>
                  </a:txBody>
                  <a:tcPr/>
                </a:tc>
                <a:tc>
                  <a:txBody>
                    <a:bodyPr/>
                    <a:lstStyle/>
                    <a:p>
                      <a:r>
                        <a:rPr lang="en-IN" dirty="0" smtClean="0"/>
                        <a:t>Good user interface</a:t>
                      </a:r>
                      <a:endParaRPr lang="en-IN" dirty="0"/>
                    </a:p>
                  </a:txBody>
                  <a:tcPr/>
                </a:tc>
              </a:tr>
              <a:tr h="370840">
                <a:tc>
                  <a:txBody>
                    <a:bodyPr/>
                    <a:lstStyle/>
                    <a:p>
                      <a:r>
                        <a:rPr lang="en-IN" dirty="0" smtClean="0"/>
                        <a:t>Lack of event driven programming model</a:t>
                      </a:r>
                      <a:endParaRPr lang="en-IN" dirty="0"/>
                    </a:p>
                  </a:txBody>
                  <a:tcPr/>
                </a:tc>
                <a:tc>
                  <a:txBody>
                    <a:bodyPr/>
                    <a:lstStyle/>
                    <a:p>
                      <a:r>
                        <a:rPr lang="en-IN" dirty="0" smtClean="0"/>
                        <a:t>Good support for event driven programming model</a:t>
                      </a:r>
                      <a:endParaRPr lang="en-IN" dirty="0"/>
                    </a:p>
                  </a:txBody>
                  <a:tcPr/>
                </a:tc>
              </a:tr>
              <a:tr h="370840">
                <a:tc>
                  <a:txBody>
                    <a:bodyPr/>
                    <a:lstStyle/>
                    <a:p>
                      <a:r>
                        <a:rPr lang="en-IN" dirty="0" smtClean="0"/>
                        <a:t>Lack of true component model</a:t>
                      </a:r>
                      <a:endParaRPr lang="en-IN" dirty="0"/>
                    </a:p>
                  </a:txBody>
                  <a:tcPr/>
                </a:tc>
                <a:tc>
                  <a:txBody>
                    <a:bodyPr/>
                    <a:lstStyle/>
                    <a:p>
                      <a:r>
                        <a:rPr lang="en-IN" dirty="0" smtClean="0"/>
                        <a:t>Supported</a:t>
                      </a:r>
                      <a:r>
                        <a:rPr lang="en-IN" baseline="0" dirty="0" smtClean="0"/>
                        <a:t> by .NET framework</a:t>
                      </a:r>
                      <a:endParaRPr lang="en-IN"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2614602"/>
                <a:gridCol w="5614998"/>
              </a:tblGrid>
              <a:tr h="370840">
                <a:tc gridSpan="2">
                  <a:txBody>
                    <a:bodyPr/>
                    <a:lstStyle/>
                    <a:p>
                      <a:pPr algn="ctr"/>
                      <a:r>
                        <a:rPr lang="en-IN" sz="2400" b="1" i="1" dirty="0" smtClean="0"/>
                        <a:t>Properties</a:t>
                      </a:r>
                      <a:endParaRPr lang="en-IN" sz="2400" b="1" i="1" dirty="0"/>
                    </a:p>
                  </a:txBody>
                  <a:tcPr/>
                </a:tc>
                <a:tc hMerge="1">
                  <a:txBody>
                    <a:bodyPr/>
                    <a:lstStyle/>
                    <a:p>
                      <a:endParaRPr lang="en-IN" dirty="0"/>
                    </a:p>
                  </a:txBody>
                  <a:tcPr/>
                </a:tc>
              </a:tr>
              <a:tr h="370840">
                <a:tc>
                  <a:txBody>
                    <a:bodyPr/>
                    <a:lstStyle/>
                    <a:p>
                      <a:r>
                        <a:rPr lang="en-IN" dirty="0" err="1" smtClean="0"/>
                        <a:t>AlternateText</a:t>
                      </a:r>
                      <a:r>
                        <a:rPr lang="en-IN" dirty="0" smtClean="0"/>
                        <a:t> </a:t>
                      </a:r>
                      <a:endParaRPr lang="en-IN" dirty="0"/>
                    </a:p>
                  </a:txBody>
                  <a:tcPr/>
                </a:tc>
                <a:tc>
                  <a:txBody>
                    <a:bodyPr/>
                    <a:lstStyle/>
                    <a:p>
                      <a:r>
                        <a:rPr lang="en-IN" dirty="0" smtClean="0"/>
                        <a:t>Sets</a:t>
                      </a:r>
                      <a:r>
                        <a:rPr lang="en-IN" baseline="0" dirty="0" smtClean="0"/>
                        <a:t> a</a:t>
                      </a:r>
                      <a:r>
                        <a:rPr lang="en-IN" dirty="0" smtClean="0"/>
                        <a:t>n alternate text displayed in an image control when the image is not available</a:t>
                      </a:r>
                      <a:endParaRPr lang="en-IN" dirty="0"/>
                    </a:p>
                  </a:txBody>
                  <a:tcPr/>
                </a:tc>
              </a:tr>
              <a:tr h="370840">
                <a:tc>
                  <a:txBody>
                    <a:bodyPr/>
                    <a:lstStyle/>
                    <a:p>
                      <a:r>
                        <a:rPr lang="en-IN" dirty="0" err="1" smtClean="0"/>
                        <a:t>DescriptionUrl</a:t>
                      </a:r>
                      <a:r>
                        <a:rPr lang="en-IN" dirty="0" smtClean="0"/>
                        <a:t> </a:t>
                      </a:r>
                      <a:endParaRPr lang="en-IN" dirty="0"/>
                    </a:p>
                  </a:txBody>
                  <a:tcPr/>
                </a:tc>
                <a:tc>
                  <a:txBody>
                    <a:bodyPr/>
                    <a:lstStyle/>
                    <a:p>
                      <a:r>
                        <a:rPr lang="en-IN" dirty="0" smtClean="0"/>
                        <a:t>Sets</a:t>
                      </a:r>
                      <a:r>
                        <a:rPr lang="en-IN" baseline="0" dirty="0" smtClean="0"/>
                        <a:t> </a:t>
                      </a:r>
                      <a:r>
                        <a:rPr lang="en-IN" dirty="0" smtClean="0"/>
                        <a:t> location with</a:t>
                      </a:r>
                      <a:r>
                        <a:rPr lang="en-IN" baseline="0" dirty="0" smtClean="0"/>
                        <a:t> </a:t>
                      </a:r>
                      <a:r>
                        <a:rPr lang="en-IN" dirty="0" smtClean="0"/>
                        <a:t>a detailed description for an</a:t>
                      </a:r>
                      <a:r>
                        <a:rPr lang="en-IN" baseline="0" dirty="0" smtClean="0"/>
                        <a:t> </a:t>
                      </a:r>
                      <a:r>
                        <a:rPr lang="en-IN" dirty="0" smtClean="0"/>
                        <a:t>image</a:t>
                      </a:r>
                      <a:endParaRPr lang="en-IN" dirty="0"/>
                    </a:p>
                  </a:txBody>
                  <a:tcPr/>
                </a:tc>
              </a:tr>
              <a:tr h="370840">
                <a:tc>
                  <a:txBody>
                    <a:bodyPr/>
                    <a:lstStyle/>
                    <a:p>
                      <a:r>
                        <a:rPr lang="en-IN" dirty="0" smtClean="0"/>
                        <a:t>Enabled</a:t>
                      </a:r>
                      <a:endParaRPr lang="en-IN" dirty="0"/>
                    </a:p>
                  </a:txBody>
                  <a:tcPr/>
                </a:tc>
                <a:tc>
                  <a:txBody>
                    <a:bodyPr/>
                    <a:lstStyle/>
                    <a:p>
                      <a:r>
                        <a:rPr lang="en-IN" dirty="0" smtClean="0"/>
                        <a:t>Sets a value indicating whether or not an image control</a:t>
                      </a:r>
                      <a:r>
                        <a:rPr lang="en-IN" baseline="0" dirty="0" smtClean="0"/>
                        <a:t> is enabled</a:t>
                      </a:r>
                      <a:endParaRPr lang="en-IN" dirty="0"/>
                    </a:p>
                  </a:txBody>
                  <a:tcPr/>
                </a:tc>
              </a:tr>
              <a:tr h="370840">
                <a:tc>
                  <a:txBody>
                    <a:bodyPr/>
                    <a:lstStyle/>
                    <a:p>
                      <a:r>
                        <a:rPr lang="en-IN" dirty="0" smtClean="0"/>
                        <a:t>Font</a:t>
                      </a:r>
                      <a:endParaRPr lang="en-IN" dirty="0"/>
                    </a:p>
                  </a:txBody>
                  <a:tcPr/>
                </a:tc>
                <a:tc>
                  <a:txBody>
                    <a:bodyPr/>
                    <a:lstStyle/>
                    <a:p>
                      <a:r>
                        <a:rPr lang="en-IN" dirty="0" smtClean="0"/>
                        <a:t>Sets font</a:t>
                      </a:r>
                      <a:r>
                        <a:rPr lang="en-IN" baseline="0" dirty="0" smtClean="0"/>
                        <a:t> properties for text associated with an image control</a:t>
                      </a:r>
                      <a:endParaRPr lang="en-IN" dirty="0"/>
                    </a:p>
                  </a:txBody>
                  <a:tcPr/>
                </a:tc>
              </a:tr>
              <a:tr h="370840">
                <a:tc>
                  <a:txBody>
                    <a:bodyPr/>
                    <a:lstStyle/>
                    <a:p>
                      <a:r>
                        <a:rPr lang="en-IN" dirty="0" err="1" smtClean="0"/>
                        <a:t>ImageAlign</a:t>
                      </a:r>
                      <a:r>
                        <a:rPr lang="en-IN" dirty="0" smtClean="0"/>
                        <a:t> </a:t>
                      </a:r>
                      <a:endParaRPr lang="en-IN" dirty="0"/>
                    </a:p>
                  </a:txBody>
                  <a:tcPr/>
                </a:tc>
                <a:tc>
                  <a:txBody>
                    <a:bodyPr/>
                    <a:lstStyle/>
                    <a:p>
                      <a:r>
                        <a:rPr lang="en-IN" dirty="0" smtClean="0"/>
                        <a:t>Specifies the alignment of the image </a:t>
                      </a:r>
                      <a:endParaRPr lang="en-IN" dirty="0"/>
                    </a:p>
                  </a:txBody>
                  <a:tcPr/>
                </a:tc>
              </a:tr>
              <a:tr h="370840">
                <a:tc>
                  <a:txBody>
                    <a:bodyPr/>
                    <a:lstStyle/>
                    <a:p>
                      <a:r>
                        <a:rPr lang="en-IN" dirty="0" err="1" smtClean="0"/>
                        <a:t>ImageUrl</a:t>
                      </a:r>
                      <a:r>
                        <a:rPr lang="en-IN" dirty="0" smtClean="0"/>
                        <a:t> </a:t>
                      </a:r>
                      <a:endParaRPr lang="en-IN" dirty="0"/>
                    </a:p>
                  </a:txBody>
                  <a:tcPr/>
                </a:tc>
                <a:tc>
                  <a:txBody>
                    <a:bodyPr/>
                    <a:lstStyle/>
                    <a:p>
                      <a:r>
                        <a:rPr lang="en-IN" dirty="0" smtClean="0"/>
                        <a:t>Sets</a:t>
                      </a:r>
                      <a:r>
                        <a:rPr lang="en-IN" baseline="0" dirty="0" smtClean="0"/>
                        <a:t> the location of an image to display in an </a:t>
                      </a:r>
                      <a:r>
                        <a:rPr lang="en-IN" baseline="0" smtClean="0"/>
                        <a:t>image control</a:t>
                      </a:r>
                      <a:endParaRPr lang="en-IN" dirty="0"/>
                    </a:p>
                  </a:txBody>
                  <a:tcPr/>
                </a:tc>
              </a:tr>
              <a:tr h="370840">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DropDownList</a:t>
            </a:r>
            <a:r>
              <a:rPr lang="en-IN" dirty="0" smtClean="0"/>
              <a:t>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a:t>
            </a:r>
            <a:r>
              <a:rPr lang="en-IN" dirty="0" err="1" smtClean="0"/>
              <a:t>DropDownList</a:t>
            </a:r>
            <a:r>
              <a:rPr lang="en-IN" dirty="0" smtClean="0"/>
              <a:t> control is used to create a drop-down list.</a:t>
            </a:r>
          </a:p>
          <a:p>
            <a:r>
              <a:rPr lang="en-IN" dirty="0" smtClean="0"/>
              <a:t> The dropdown list displays data as a drop-down list from which you can make single selection. </a:t>
            </a:r>
          </a:p>
          <a:p>
            <a:r>
              <a:rPr lang="en-IN" dirty="0" smtClean="0"/>
              <a:t>The user cannot select multiple items from the list because the list closes automatically once the selection is made.</a:t>
            </a:r>
          </a:p>
          <a:p>
            <a:r>
              <a:rPr lang="en-IN" dirty="0" smtClean="0"/>
              <a:t> Each selectable item in a </a:t>
            </a:r>
            <a:r>
              <a:rPr lang="en-IN" dirty="0" err="1" smtClean="0"/>
              <a:t>DropDownList</a:t>
            </a:r>
            <a:r>
              <a:rPr lang="en-IN" dirty="0" smtClean="0"/>
              <a:t> control is defined by a </a:t>
            </a:r>
            <a:r>
              <a:rPr lang="en-IN" dirty="0" err="1" smtClean="0"/>
              <a:t>ListItem</a:t>
            </a:r>
            <a:r>
              <a:rPr lang="en-IN" dirty="0" smtClean="0"/>
              <a:t> element. </a:t>
            </a:r>
          </a:p>
          <a:p>
            <a:r>
              <a:rPr lang="en-IN" dirty="0" smtClean="0"/>
              <a:t>This control is exists within a namespace</a:t>
            </a:r>
          </a:p>
          <a:p>
            <a:pPr>
              <a:buNone/>
            </a:pPr>
            <a:r>
              <a:rPr lang="en-IN" dirty="0" smtClean="0"/>
              <a:t>    </a:t>
            </a:r>
            <a:r>
              <a:rPr lang="en-IN" dirty="0" err="1" smtClean="0"/>
              <a:t>System.Web.UI.WebControls</a:t>
            </a:r>
            <a:endParaRPr lang="en-IN" dirty="0" smtClean="0"/>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4114800"/>
                <a:gridCol w="4114800"/>
              </a:tblGrid>
              <a:tr h="370840">
                <a:tc>
                  <a:txBody>
                    <a:bodyPr/>
                    <a:lstStyle/>
                    <a:p>
                      <a:pPr algn="ctr"/>
                      <a:r>
                        <a:rPr lang="en-IN" dirty="0" smtClean="0"/>
                        <a:t>Properties </a:t>
                      </a:r>
                      <a:endParaRPr lang="en-IN" dirty="0"/>
                    </a:p>
                  </a:txBody>
                  <a:tcPr/>
                </a:tc>
                <a:tc>
                  <a:txBody>
                    <a:bodyPr/>
                    <a:lstStyle/>
                    <a:p>
                      <a:pPr algn="ctr"/>
                      <a:r>
                        <a:rPr lang="en-IN" dirty="0" smtClean="0"/>
                        <a:t>description</a:t>
                      </a:r>
                      <a:endParaRPr lang="en-IN" dirty="0"/>
                    </a:p>
                  </a:txBody>
                  <a:tcPr/>
                </a:tc>
              </a:tr>
              <a:tr h="370840">
                <a:tc>
                  <a:txBody>
                    <a:bodyPr/>
                    <a:lstStyle/>
                    <a:p>
                      <a:r>
                        <a:rPr lang="en-IN" dirty="0" err="1" smtClean="0"/>
                        <a:t>SelectedIndex</a:t>
                      </a:r>
                      <a:endParaRPr lang="en-IN" dirty="0"/>
                    </a:p>
                  </a:txBody>
                  <a:tcPr/>
                </a:tc>
                <a:tc>
                  <a:txBody>
                    <a:bodyPr/>
                    <a:lstStyle/>
                    <a:p>
                      <a:r>
                        <a:rPr lang="en-IN" dirty="0" smtClean="0"/>
                        <a:t>The index of a selected item</a:t>
                      </a:r>
                      <a:endParaRPr lang="en-IN" dirty="0"/>
                    </a:p>
                  </a:txBody>
                  <a:tcPr/>
                </a:tc>
              </a:tr>
              <a:tr h="370840">
                <a:tc>
                  <a:txBody>
                    <a:bodyPr/>
                    <a:lstStyle/>
                    <a:p>
                      <a:r>
                        <a:rPr lang="en-IN" dirty="0" err="1" smtClean="0"/>
                        <a:t>OnSelectedIndexChanged</a:t>
                      </a:r>
                      <a:r>
                        <a:rPr lang="en-IN" dirty="0" smtClean="0"/>
                        <a:t> </a:t>
                      </a:r>
                      <a:endParaRPr lang="en-IN" dirty="0"/>
                    </a:p>
                  </a:txBody>
                  <a:tcPr/>
                </a:tc>
                <a:tc>
                  <a:txBody>
                    <a:bodyPr/>
                    <a:lstStyle/>
                    <a:p>
                      <a:r>
                        <a:rPr lang="en-IN" dirty="0" smtClean="0"/>
                        <a:t>The name of the function to be executed when the index of the selected item has changed</a:t>
                      </a:r>
                      <a:endParaRPr lang="en-IN" dirty="0"/>
                    </a:p>
                  </a:txBody>
                  <a:tcPr/>
                </a:tc>
              </a:tr>
              <a:tr h="370840">
                <a:tc>
                  <a:txBody>
                    <a:bodyPr/>
                    <a:lstStyle/>
                    <a:p>
                      <a:r>
                        <a:rPr lang="en-IN" dirty="0" err="1" smtClean="0"/>
                        <a:t>BorderColor</a:t>
                      </a:r>
                      <a:r>
                        <a:rPr lang="en-IN" dirty="0" smtClean="0"/>
                        <a:t> </a:t>
                      </a:r>
                      <a:endParaRPr lang="en-IN" dirty="0"/>
                    </a:p>
                  </a:txBody>
                  <a:tcPr/>
                </a:tc>
                <a:tc>
                  <a:txBody>
                    <a:bodyPr/>
                    <a:lstStyle/>
                    <a:p>
                      <a:r>
                        <a:rPr lang="en-IN" dirty="0" smtClean="0"/>
                        <a:t>Sets a border </a:t>
                      </a:r>
                      <a:r>
                        <a:rPr lang="en-IN" dirty="0" err="1" smtClean="0"/>
                        <a:t>color</a:t>
                      </a:r>
                      <a:r>
                        <a:rPr lang="en-IN" dirty="0" smtClean="0"/>
                        <a:t> to the dropdown list</a:t>
                      </a:r>
                      <a:endParaRPr lang="en-IN" dirty="0"/>
                    </a:p>
                  </a:txBody>
                  <a:tcPr/>
                </a:tc>
              </a:tr>
              <a:tr h="370840">
                <a:tc>
                  <a:txBody>
                    <a:bodyPr/>
                    <a:lstStyle/>
                    <a:p>
                      <a:r>
                        <a:rPr lang="en-IN" dirty="0" err="1" smtClean="0"/>
                        <a:t>BorderStyle</a:t>
                      </a:r>
                      <a:endParaRPr lang="en-IN" dirty="0"/>
                    </a:p>
                  </a:txBody>
                  <a:tcPr/>
                </a:tc>
                <a:tc>
                  <a:txBody>
                    <a:bodyPr/>
                    <a:lstStyle/>
                    <a:p>
                      <a:r>
                        <a:rPr lang="en-IN" dirty="0" smtClean="0"/>
                        <a:t>Sets border style to the dropdown list</a:t>
                      </a:r>
                      <a:endParaRPr lang="en-IN" dirty="0"/>
                    </a:p>
                  </a:txBody>
                  <a:tcPr/>
                </a:tc>
              </a:tr>
              <a:tr h="370840">
                <a:tc>
                  <a:txBody>
                    <a:bodyPr/>
                    <a:lstStyle/>
                    <a:p>
                      <a:r>
                        <a:rPr lang="en-IN" dirty="0" err="1" smtClean="0"/>
                        <a:t>BorderWidth</a:t>
                      </a:r>
                      <a:endParaRPr lang="en-IN" dirty="0"/>
                    </a:p>
                  </a:txBody>
                  <a:tcPr/>
                </a:tc>
                <a:tc>
                  <a:txBody>
                    <a:bodyPr/>
                    <a:lstStyle/>
                    <a:p>
                      <a:r>
                        <a:rPr lang="en-IN" dirty="0" smtClean="0"/>
                        <a:t>Width Sets border style to the dropdown list</a:t>
                      </a:r>
                      <a:endParaRPr lang="en-IN"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CheckBox</a:t>
            </a:r>
            <a:r>
              <a:rPr lang="en-IN" dirty="0" smtClean="0"/>
              <a:t> control </a:t>
            </a:r>
            <a:endParaRPr lang="en-IN" dirty="0"/>
          </a:p>
        </p:txBody>
      </p:sp>
      <p:sp>
        <p:nvSpPr>
          <p:cNvPr id="3" name="Content Placeholder 2"/>
          <p:cNvSpPr>
            <a:spLocks noGrp="1"/>
          </p:cNvSpPr>
          <p:nvPr>
            <p:ph idx="1"/>
          </p:nvPr>
        </p:nvSpPr>
        <p:spPr/>
        <p:txBody>
          <a:bodyPr/>
          <a:lstStyle/>
          <a:p>
            <a:r>
              <a:rPr lang="en-IN" dirty="0" smtClean="0"/>
              <a:t>  The </a:t>
            </a:r>
            <a:r>
              <a:rPr lang="en-IN" dirty="0" err="1" smtClean="0"/>
              <a:t>CheckBox</a:t>
            </a:r>
            <a:r>
              <a:rPr lang="en-IN" dirty="0" smtClean="0"/>
              <a:t> control is used to create  a check box that the user can select by clicking. </a:t>
            </a:r>
          </a:p>
          <a:p>
            <a:r>
              <a:rPr lang="en-IN" dirty="0" smtClean="0"/>
              <a:t>They display a check mark that allow a user to toggle between true and false.  </a:t>
            </a:r>
          </a:p>
          <a:p>
            <a:pPr>
              <a:buNone/>
            </a:pP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500034" y="1571612"/>
          <a:ext cx="8229600" cy="5323840"/>
        </p:xfrm>
        <a:graphic>
          <a:graphicData uri="http://schemas.openxmlformats.org/drawingml/2006/table">
            <a:tbl>
              <a:tblPr firstRow="1" bandRow="1"/>
              <a:tblGrid>
                <a:gridCol w="2214578"/>
                <a:gridCol w="6015022"/>
              </a:tblGrid>
              <a:tr h="370840">
                <a:tc>
                  <a:txBody>
                    <a:bodyPr/>
                    <a:lstStyle/>
                    <a:p>
                      <a:r>
                        <a:rPr lang="en-IN" dirty="0" smtClean="0"/>
                        <a:t>Property </a:t>
                      </a:r>
                      <a:endParaRPr lang="en-IN" dirty="0"/>
                    </a:p>
                  </a:txBody>
                  <a:tcPr/>
                </a:tc>
                <a:tc>
                  <a:txBody>
                    <a:bodyPr/>
                    <a:lstStyle/>
                    <a:p>
                      <a:r>
                        <a:rPr lang="en-IN" dirty="0" smtClean="0"/>
                        <a:t>Description </a:t>
                      </a:r>
                      <a:endParaRPr lang="en-IN" dirty="0"/>
                    </a:p>
                  </a:txBody>
                  <a:tcPr/>
                </a:tc>
              </a:tr>
              <a:tr h="370840">
                <a:tc>
                  <a:txBody>
                    <a:bodyPr/>
                    <a:lstStyle/>
                    <a:p>
                      <a:r>
                        <a:rPr lang="en-IN" dirty="0" err="1" smtClean="0"/>
                        <a:t>AutoPostBack</a:t>
                      </a:r>
                      <a:endParaRPr lang="en-IN" dirty="0"/>
                    </a:p>
                  </a:txBody>
                  <a:tcPr/>
                </a:tc>
                <a:tc>
                  <a:txBody>
                    <a:bodyPr/>
                    <a:lstStyle/>
                    <a:p>
                      <a:r>
                        <a:rPr lang="en-IN" dirty="0" smtClean="0"/>
                        <a:t>Specifies whether the form should be posted immediately after the Checked property has changed or not. Default is false</a:t>
                      </a:r>
                      <a:endParaRPr lang="en-IN" dirty="0"/>
                    </a:p>
                  </a:txBody>
                  <a:tcPr/>
                </a:tc>
              </a:tr>
              <a:tr h="370840">
                <a:tc>
                  <a:txBody>
                    <a:bodyPr/>
                    <a:lstStyle/>
                    <a:p>
                      <a:r>
                        <a:rPr lang="en-IN" dirty="0" err="1" smtClean="0"/>
                        <a:t>CausesValidation</a:t>
                      </a:r>
                      <a:endParaRPr lang="en-IN" dirty="0"/>
                    </a:p>
                  </a:txBody>
                  <a:tcPr/>
                </a:tc>
                <a:tc>
                  <a:txBody>
                    <a:bodyPr/>
                    <a:lstStyle/>
                    <a:p>
                      <a:r>
                        <a:rPr lang="en-IN" dirty="0" smtClean="0"/>
                        <a:t>Specifies if a page is validated when a Button control is click</a:t>
                      </a:r>
                      <a:endParaRPr lang="en-IN" dirty="0"/>
                    </a:p>
                  </a:txBody>
                  <a:tcPr/>
                </a:tc>
              </a:tr>
              <a:tr h="370840">
                <a:tc>
                  <a:txBody>
                    <a:bodyPr/>
                    <a:lstStyle/>
                    <a:p>
                      <a:r>
                        <a:rPr lang="en-IN" dirty="0" smtClean="0"/>
                        <a:t>Checked</a:t>
                      </a:r>
                      <a:endParaRPr lang="en-IN" dirty="0"/>
                    </a:p>
                  </a:txBody>
                  <a:tcPr/>
                </a:tc>
                <a:tc>
                  <a:txBody>
                    <a:bodyPr/>
                    <a:lstStyle/>
                    <a:p>
                      <a:r>
                        <a:rPr lang="en-IN" dirty="0" smtClean="0"/>
                        <a:t>Specifies whether the check box is checked or not</a:t>
                      </a:r>
                      <a:endParaRPr lang="en-IN" dirty="0"/>
                    </a:p>
                  </a:txBody>
                  <a:tcPr/>
                </a:tc>
              </a:tr>
              <a:tr h="370840">
                <a:tc>
                  <a:txBody>
                    <a:bodyPr/>
                    <a:lstStyle/>
                    <a:p>
                      <a:r>
                        <a:rPr lang="en-IN" dirty="0" err="1" smtClean="0"/>
                        <a:t>Runat</a:t>
                      </a:r>
                      <a:endParaRPr lang="en-IN" dirty="0"/>
                    </a:p>
                  </a:txBody>
                  <a:tcPr/>
                </a:tc>
                <a:tc>
                  <a:txBody>
                    <a:bodyPr/>
                    <a:lstStyle/>
                    <a:p>
                      <a:r>
                        <a:rPr lang="en-IN" dirty="0" smtClean="0"/>
                        <a:t> Specifies that the control is a server control.  Must be set to "server"</a:t>
                      </a:r>
                      <a:endParaRPr lang="en-IN" dirty="0"/>
                    </a:p>
                  </a:txBody>
                  <a:tcPr/>
                </a:tc>
              </a:tr>
              <a:tr h="370840">
                <a:tc>
                  <a:txBody>
                    <a:bodyPr/>
                    <a:lstStyle/>
                    <a:p>
                      <a:r>
                        <a:rPr lang="en-IN" dirty="0" smtClean="0"/>
                        <a:t>Text </a:t>
                      </a:r>
                      <a:endParaRPr lang="en-IN" dirty="0"/>
                    </a:p>
                  </a:txBody>
                  <a:tcPr/>
                </a:tc>
                <a:tc>
                  <a:txBody>
                    <a:bodyPr/>
                    <a:lstStyle/>
                    <a:p>
                      <a:r>
                        <a:rPr lang="en-IN" dirty="0" smtClean="0"/>
                        <a:t>The text next to the check box </a:t>
                      </a:r>
                      <a:endParaRPr lang="en-IN" dirty="0"/>
                    </a:p>
                  </a:txBody>
                  <a:tcPr/>
                </a:tc>
              </a:tr>
              <a:tr h="370840">
                <a:tc>
                  <a:txBody>
                    <a:bodyPr/>
                    <a:lstStyle/>
                    <a:p>
                      <a:r>
                        <a:rPr lang="en-IN" dirty="0" err="1" smtClean="0"/>
                        <a:t>TextAlign</a:t>
                      </a:r>
                      <a:r>
                        <a:rPr lang="en-IN" dirty="0" smtClean="0"/>
                        <a:t> </a:t>
                      </a:r>
                      <a:endParaRPr lang="en-IN" dirty="0"/>
                    </a:p>
                  </a:txBody>
                  <a:tcPr/>
                </a:tc>
                <a:tc>
                  <a:txBody>
                    <a:bodyPr/>
                    <a:lstStyle/>
                    <a:p>
                      <a:r>
                        <a:rPr lang="en-IN" dirty="0" smtClean="0"/>
                        <a:t>On which side of the check box the text should appear (right or left) </a:t>
                      </a:r>
                      <a:endParaRPr lang="en-IN" dirty="0"/>
                    </a:p>
                  </a:txBody>
                  <a:tcPr/>
                </a:tc>
              </a:tr>
              <a:tr h="370840">
                <a:tc>
                  <a:txBody>
                    <a:bodyPr/>
                    <a:lstStyle/>
                    <a:p>
                      <a:r>
                        <a:rPr lang="en-IN" dirty="0" err="1" smtClean="0"/>
                        <a:t>ValidationGroup</a:t>
                      </a:r>
                      <a:endParaRPr lang="en-IN" dirty="0"/>
                    </a:p>
                  </a:txBody>
                  <a:tcPr/>
                </a:tc>
                <a:tc>
                  <a:txBody>
                    <a:bodyPr/>
                    <a:lstStyle/>
                    <a:p>
                      <a:r>
                        <a:rPr lang="en-IN" dirty="0" smtClean="0"/>
                        <a:t>Group</a:t>
                      </a:r>
                      <a:r>
                        <a:rPr lang="en-IN" baseline="0" dirty="0" smtClean="0"/>
                        <a:t> of </a:t>
                      </a:r>
                      <a:r>
                        <a:rPr lang="en-IN" dirty="0" smtClean="0"/>
                        <a:t>controls for which the Checkbox control causes validation when it posts back to the server </a:t>
                      </a:r>
                      <a:endParaRPr lang="en-IN" dirty="0"/>
                    </a:p>
                  </a:txBody>
                  <a:tcPr/>
                </a:tc>
              </a:tr>
              <a:tr h="370840">
                <a:tc>
                  <a:txBody>
                    <a:bodyPr/>
                    <a:lstStyle/>
                    <a:p>
                      <a:r>
                        <a:rPr lang="en-IN" dirty="0" err="1" smtClean="0"/>
                        <a:t>OnCheckedChanged</a:t>
                      </a:r>
                      <a:r>
                        <a:rPr lang="en-IN" dirty="0" smtClean="0"/>
                        <a:t> </a:t>
                      </a:r>
                      <a:endParaRPr lang="en-IN" dirty="0"/>
                    </a:p>
                  </a:txBody>
                  <a:tcPr/>
                </a:tc>
                <a:tc>
                  <a:txBody>
                    <a:bodyPr/>
                    <a:lstStyle/>
                    <a:p>
                      <a:r>
                        <a:rPr lang="en-IN" dirty="0" smtClean="0"/>
                        <a:t>The name of the function to be executed when the Checked property has changed</a:t>
                      </a:r>
                      <a:endParaRPr lang="en-IN" dirty="0"/>
                    </a:p>
                  </a:txBody>
                  <a:tcPr/>
                </a:tc>
              </a:tr>
              <a:tr h="370840">
                <a:tc>
                  <a:txBody>
                    <a:bodyPr/>
                    <a:lstStyle/>
                    <a:p>
                      <a:r>
                        <a:rPr lang="en-IN" dirty="0" err="1" smtClean="0"/>
                        <a:t>InputAttributes</a:t>
                      </a:r>
                      <a:endParaRPr lang="en-IN" dirty="0"/>
                    </a:p>
                  </a:txBody>
                  <a:tcPr/>
                </a:tc>
                <a:tc>
                  <a:txBody>
                    <a:bodyPr/>
                    <a:lstStyle/>
                    <a:p>
                      <a:r>
                        <a:rPr lang="en-IN" dirty="0" smtClean="0"/>
                        <a:t>Attribute names and values used for the Input element for the </a:t>
                      </a:r>
                      <a:r>
                        <a:rPr lang="en-IN" dirty="0" err="1" smtClean="0"/>
                        <a:t>CheckBox</a:t>
                      </a:r>
                      <a:r>
                        <a:rPr lang="en-IN" dirty="0" smtClean="0"/>
                        <a:t> control </a:t>
                      </a:r>
                      <a:endParaRPr lang="en-IN"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RadioButton</a:t>
            </a:r>
            <a:r>
              <a:rPr lang="en-IN" dirty="0" smtClean="0"/>
              <a:t> Control </a:t>
            </a:r>
            <a:br>
              <a:rPr lang="en-IN" dirty="0" smtClean="0"/>
            </a:br>
            <a:endParaRPr lang="en-IN" dirty="0"/>
          </a:p>
        </p:txBody>
      </p:sp>
      <p:sp>
        <p:nvSpPr>
          <p:cNvPr id="3" name="Content Placeholder 2"/>
          <p:cNvSpPr>
            <a:spLocks noGrp="1"/>
          </p:cNvSpPr>
          <p:nvPr>
            <p:ph idx="1"/>
          </p:nvPr>
        </p:nvSpPr>
        <p:spPr/>
        <p:txBody>
          <a:bodyPr/>
          <a:lstStyle/>
          <a:p>
            <a:r>
              <a:rPr lang="en-IN" dirty="0" smtClean="0"/>
              <a:t> This control is used to create a radio button. </a:t>
            </a:r>
          </a:p>
          <a:p>
            <a:r>
              <a:rPr lang="en-IN" dirty="0" smtClean="0"/>
              <a:t>These buttons form exclusive groups where only one button can be selected at a time</a:t>
            </a:r>
          </a:p>
          <a:p>
            <a:endParaRPr lang="en-IN" dirty="0"/>
          </a:p>
        </p:txBody>
      </p:sp>
      <p:graphicFrame>
        <p:nvGraphicFramePr>
          <p:cNvPr id="6" name="Table 5"/>
          <p:cNvGraphicFramePr>
            <a:graphicFrameLocks noGrp="1"/>
          </p:cNvGraphicFramePr>
          <p:nvPr/>
        </p:nvGraphicFramePr>
        <p:xfrm>
          <a:off x="785786" y="4429132"/>
          <a:ext cx="7858180" cy="1010920"/>
        </p:xfrm>
        <a:graphic>
          <a:graphicData uri="http://schemas.openxmlformats.org/drawingml/2006/table">
            <a:tbl>
              <a:tblPr firstRow="1" bandRow="1"/>
              <a:tblGrid>
                <a:gridCol w="3929090"/>
                <a:gridCol w="3929090"/>
              </a:tblGrid>
              <a:tr h="370840">
                <a:tc>
                  <a:txBody>
                    <a:bodyPr/>
                    <a:lstStyle/>
                    <a:p>
                      <a:r>
                        <a:rPr lang="en-IN" dirty="0" smtClean="0"/>
                        <a:t>Property </a:t>
                      </a:r>
                      <a:endParaRPr lang="en-IN" dirty="0"/>
                    </a:p>
                  </a:txBody>
                  <a:tcPr/>
                </a:tc>
                <a:tc>
                  <a:txBody>
                    <a:bodyPr/>
                    <a:lstStyle/>
                    <a:p>
                      <a:r>
                        <a:rPr lang="en-IN" dirty="0" smtClean="0"/>
                        <a:t>Description </a:t>
                      </a:r>
                      <a:endParaRPr lang="en-IN" dirty="0"/>
                    </a:p>
                  </a:txBody>
                  <a:tcPr/>
                </a:tc>
              </a:tr>
              <a:tr h="370840">
                <a:tc>
                  <a:txBody>
                    <a:bodyPr/>
                    <a:lstStyle/>
                    <a:p>
                      <a:r>
                        <a:rPr lang="en-IN" dirty="0" err="1" smtClean="0"/>
                        <a:t>GroupName</a:t>
                      </a:r>
                      <a:endParaRPr lang="en-IN" dirty="0"/>
                    </a:p>
                  </a:txBody>
                  <a:tcPr/>
                </a:tc>
                <a:tc>
                  <a:txBody>
                    <a:bodyPr/>
                    <a:lstStyle/>
                    <a:p>
                      <a:r>
                        <a:rPr lang="en-IN" dirty="0" smtClean="0"/>
                        <a:t>The name of the group to which this radio button belongs</a:t>
                      </a:r>
                      <a:endParaRPr lang="en-IN"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err="1" smtClean="0"/>
              <a:t>CheckBoxList</a:t>
            </a:r>
            <a:r>
              <a:rPr lang="en-IN" dirty="0" smtClean="0"/>
              <a:t> Control</a:t>
            </a:r>
            <a:endParaRPr lang="en-IN" dirty="0"/>
          </a:p>
        </p:txBody>
      </p:sp>
      <p:sp>
        <p:nvSpPr>
          <p:cNvPr id="7" name="Content Placeholder 6"/>
          <p:cNvSpPr>
            <a:spLocks noGrp="1"/>
          </p:cNvSpPr>
          <p:nvPr>
            <p:ph idx="1"/>
          </p:nvPr>
        </p:nvSpPr>
        <p:spPr/>
        <p:txBody>
          <a:bodyPr>
            <a:normAutofit/>
          </a:bodyPr>
          <a:lstStyle/>
          <a:p>
            <a:pPr>
              <a:buNone/>
            </a:pPr>
            <a:endParaRPr lang="en-IN" dirty="0" smtClean="0"/>
          </a:p>
          <a:p>
            <a:r>
              <a:rPr lang="en-IN" dirty="0" smtClean="0"/>
              <a:t> The </a:t>
            </a:r>
            <a:r>
              <a:rPr lang="en-IN" dirty="0" err="1" smtClean="0"/>
              <a:t>CheckBoxList</a:t>
            </a:r>
            <a:r>
              <a:rPr lang="en-IN" dirty="0" smtClean="0"/>
              <a:t> control is used to create a number of  check boxes simultaneously.</a:t>
            </a:r>
          </a:p>
          <a:p>
            <a:r>
              <a:rPr lang="en-IN" dirty="0" smtClean="0"/>
              <a:t>  Each selectable item in a </a:t>
            </a:r>
            <a:r>
              <a:rPr lang="en-IN" dirty="0" err="1" smtClean="0"/>
              <a:t>CheckBoxList</a:t>
            </a:r>
            <a:r>
              <a:rPr lang="en-IN" dirty="0" smtClean="0"/>
              <a:t> control is defined by a </a:t>
            </a:r>
            <a:r>
              <a:rPr lang="en-IN" dirty="0" err="1" smtClean="0"/>
              <a:t>ListItem</a:t>
            </a:r>
            <a:r>
              <a:rPr lang="en-IN" dirty="0" smtClean="0"/>
              <a:t> element.</a:t>
            </a:r>
          </a:p>
          <a:p>
            <a:r>
              <a:rPr lang="en-IN" dirty="0" smtClean="0"/>
              <a:t> This control is useful when we need to bind the data from data source to check box. </a:t>
            </a:r>
          </a:p>
          <a:p>
            <a:pPr>
              <a:buNone/>
            </a:pPr>
            <a:endParaRPr lang="en-IN"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2257412"/>
                <a:gridCol w="5972188"/>
              </a:tblGrid>
              <a:tr h="370840">
                <a:tc>
                  <a:txBody>
                    <a:bodyPr/>
                    <a:lstStyle/>
                    <a:p>
                      <a:r>
                        <a:rPr lang="en-IN" dirty="0" smtClean="0"/>
                        <a:t>Property </a:t>
                      </a:r>
                      <a:endParaRPr lang="en-IN" dirty="0"/>
                    </a:p>
                  </a:txBody>
                  <a:tcPr/>
                </a:tc>
                <a:tc>
                  <a:txBody>
                    <a:bodyPr/>
                    <a:lstStyle/>
                    <a:p>
                      <a:r>
                        <a:rPr lang="en-IN" dirty="0" smtClean="0"/>
                        <a:t>Description </a:t>
                      </a:r>
                      <a:endParaRPr lang="en-IN" dirty="0"/>
                    </a:p>
                  </a:txBody>
                  <a:tcPr/>
                </a:tc>
              </a:tr>
              <a:tr h="370840">
                <a:tc>
                  <a:txBody>
                    <a:bodyPr/>
                    <a:lstStyle/>
                    <a:p>
                      <a:r>
                        <a:rPr lang="en-IN" dirty="0" err="1" smtClean="0"/>
                        <a:t>CellPadding</a:t>
                      </a:r>
                      <a:r>
                        <a:rPr lang="en-IN" dirty="0" smtClean="0"/>
                        <a:t> </a:t>
                      </a:r>
                      <a:endParaRPr lang="en-IN" dirty="0"/>
                    </a:p>
                  </a:txBody>
                  <a:tcPr/>
                </a:tc>
                <a:tc>
                  <a:txBody>
                    <a:bodyPr/>
                    <a:lstStyle/>
                    <a:p>
                      <a:r>
                        <a:rPr lang="en-IN" dirty="0" smtClean="0"/>
                        <a:t>The amount of pixels between the border and the contents of the table cell </a:t>
                      </a:r>
                      <a:endParaRPr lang="en-IN" dirty="0"/>
                    </a:p>
                  </a:txBody>
                  <a:tcPr/>
                </a:tc>
              </a:tr>
              <a:tr h="370840">
                <a:tc>
                  <a:txBody>
                    <a:bodyPr/>
                    <a:lstStyle/>
                    <a:p>
                      <a:r>
                        <a:rPr lang="en-IN" dirty="0" err="1" smtClean="0"/>
                        <a:t>CellSpacing</a:t>
                      </a:r>
                      <a:endParaRPr lang="en-IN" dirty="0"/>
                    </a:p>
                  </a:txBody>
                  <a:tcPr/>
                </a:tc>
                <a:tc>
                  <a:txBody>
                    <a:bodyPr/>
                    <a:lstStyle/>
                    <a:p>
                      <a:r>
                        <a:rPr lang="en-IN" dirty="0" smtClean="0"/>
                        <a:t>The amount of pixels between table cells </a:t>
                      </a:r>
                      <a:endParaRPr lang="en-IN" dirty="0"/>
                    </a:p>
                  </a:txBody>
                  <a:tcPr/>
                </a:tc>
              </a:tr>
              <a:tr h="370840">
                <a:tc>
                  <a:txBody>
                    <a:bodyPr/>
                    <a:lstStyle/>
                    <a:p>
                      <a:r>
                        <a:rPr lang="en-IN" dirty="0" err="1" smtClean="0"/>
                        <a:t>RepeatLayout</a:t>
                      </a:r>
                      <a:endParaRPr lang="en-IN" dirty="0"/>
                    </a:p>
                  </a:txBody>
                  <a:tcPr/>
                </a:tc>
                <a:tc>
                  <a:txBody>
                    <a:bodyPr/>
                    <a:lstStyle/>
                    <a:p>
                      <a:r>
                        <a:rPr lang="en-IN" dirty="0" smtClean="0"/>
                        <a:t>The layout of the check box group</a:t>
                      </a:r>
                      <a:endParaRPr lang="en-IN" dirty="0"/>
                    </a:p>
                  </a:txBody>
                  <a:tcPr/>
                </a:tc>
              </a:tr>
              <a:tr h="370840">
                <a:tc>
                  <a:txBody>
                    <a:bodyPr/>
                    <a:lstStyle/>
                    <a:p>
                      <a:r>
                        <a:rPr lang="en-IN" dirty="0" err="1" smtClean="0"/>
                        <a:t>RepeatDirection</a:t>
                      </a:r>
                      <a:endParaRPr lang="en-IN" dirty="0"/>
                    </a:p>
                  </a:txBody>
                  <a:tcPr/>
                </a:tc>
                <a:tc>
                  <a:txBody>
                    <a:bodyPr/>
                    <a:lstStyle/>
                    <a:p>
                      <a:r>
                        <a:rPr lang="en-IN" dirty="0" smtClean="0"/>
                        <a:t>Specifies whether the check box group should be repeated horizontally or vertically </a:t>
                      </a:r>
                      <a:endParaRPr lang="en-IN" dirty="0"/>
                    </a:p>
                  </a:txBody>
                  <a:tcPr/>
                </a:tc>
              </a:tr>
              <a:tr h="370840">
                <a:tc>
                  <a:txBody>
                    <a:bodyPr/>
                    <a:lstStyle/>
                    <a:p>
                      <a:r>
                        <a:rPr lang="en-IN" dirty="0" err="1" smtClean="0"/>
                        <a:t>RepeatColumns</a:t>
                      </a:r>
                      <a:endParaRPr lang="en-IN" dirty="0"/>
                    </a:p>
                  </a:txBody>
                  <a:tcPr/>
                </a:tc>
                <a:tc>
                  <a:txBody>
                    <a:bodyPr/>
                    <a:lstStyle/>
                    <a:p>
                      <a:r>
                        <a:rPr lang="en-IN" dirty="0" smtClean="0"/>
                        <a:t>The number of columns to use when displaying the check box group</a:t>
                      </a:r>
                      <a:endParaRPr lang="en-IN" dirty="0"/>
                    </a:p>
                  </a:txBody>
                  <a:tcPr/>
                </a:tc>
              </a:tr>
              <a:tr h="370840">
                <a:tc>
                  <a:txBody>
                    <a:bodyPr/>
                    <a:lstStyle/>
                    <a:p>
                      <a:r>
                        <a:rPr lang="en-IN" dirty="0" err="1" smtClean="0"/>
                        <a:t>Runat</a:t>
                      </a:r>
                      <a:endParaRPr lang="en-IN" dirty="0"/>
                    </a:p>
                  </a:txBody>
                  <a:tcPr/>
                </a:tc>
                <a:tc>
                  <a:txBody>
                    <a:bodyPr/>
                    <a:lstStyle/>
                    <a:p>
                      <a:r>
                        <a:rPr lang="en-IN" dirty="0" smtClean="0"/>
                        <a:t> Specifies that the control is a server control. Must be set to "server" </a:t>
                      </a:r>
                      <a:endParaRPr lang="en-IN" dirty="0"/>
                    </a:p>
                  </a:txBody>
                  <a:tcPr/>
                </a:tc>
              </a:tr>
              <a:tr h="370840">
                <a:tc>
                  <a:txBody>
                    <a:bodyPr/>
                    <a:lstStyle/>
                    <a:p>
                      <a:r>
                        <a:rPr lang="en-IN" dirty="0" err="1" smtClean="0"/>
                        <a:t>TextAlign</a:t>
                      </a:r>
                      <a:r>
                        <a:rPr lang="en-IN" dirty="0" smtClean="0"/>
                        <a:t> </a:t>
                      </a:r>
                      <a:endParaRPr lang="en-IN" dirty="0"/>
                    </a:p>
                  </a:txBody>
                  <a:tcPr/>
                </a:tc>
                <a:tc>
                  <a:txBody>
                    <a:bodyPr/>
                    <a:lstStyle/>
                    <a:p>
                      <a:r>
                        <a:rPr lang="en-IN" dirty="0" smtClean="0"/>
                        <a:t>On which side of the check box the text should appear</a:t>
                      </a:r>
                      <a:endParaRPr lang="en-IN"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RadioButtonList</a:t>
            </a:r>
            <a:r>
              <a:rPr lang="en-IN" dirty="0" smtClean="0"/>
              <a:t> control</a:t>
            </a:r>
            <a:endParaRPr lang="en-IN" dirty="0"/>
          </a:p>
        </p:txBody>
      </p:sp>
      <p:sp>
        <p:nvSpPr>
          <p:cNvPr id="3" name="Content Placeholder 2"/>
          <p:cNvSpPr>
            <a:spLocks noGrp="1"/>
          </p:cNvSpPr>
          <p:nvPr>
            <p:ph idx="1"/>
          </p:nvPr>
        </p:nvSpPr>
        <p:spPr/>
        <p:txBody>
          <a:bodyPr/>
          <a:lstStyle/>
          <a:p>
            <a:r>
              <a:rPr lang="en-IN" dirty="0" smtClean="0"/>
              <a:t>The </a:t>
            </a:r>
            <a:r>
              <a:rPr lang="en-IN" dirty="0" err="1" smtClean="0"/>
              <a:t>RadioButtonList</a:t>
            </a:r>
            <a:r>
              <a:rPr lang="en-IN" dirty="0" smtClean="0"/>
              <a:t> control is used to create a group of radio buttons. </a:t>
            </a:r>
          </a:p>
          <a:p>
            <a:r>
              <a:rPr lang="en-IN" dirty="0" smtClean="0"/>
              <a:t>Each selectable item in a </a:t>
            </a:r>
            <a:r>
              <a:rPr lang="en-IN" dirty="0" err="1" smtClean="0"/>
              <a:t>RadioButtonList</a:t>
            </a:r>
            <a:r>
              <a:rPr lang="en-IN" dirty="0" smtClean="0"/>
              <a:t> control is defined by a </a:t>
            </a:r>
            <a:r>
              <a:rPr lang="en-IN" dirty="0" err="1" smtClean="0"/>
              <a:t>ListItem</a:t>
            </a:r>
            <a:r>
              <a:rPr lang="en-IN" dirty="0" smtClean="0"/>
              <a:t> element.</a:t>
            </a:r>
          </a:p>
          <a:p>
            <a:r>
              <a:rPr lang="en-IN" dirty="0" smtClean="0"/>
              <a:t> This control supports data binding </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2257412"/>
                <a:gridCol w="5972188"/>
              </a:tblGrid>
              <a:tr h="370840">
                <a:tc>
                  <a:txBody>
                    <a:bodyPr/>
                    <a:lstStyle/>
                    <a:p>
                      <a:r>
                        <a:rPr lang="en-IN" dirty="0" smtClean="0"/>
                        <a:t>Property </a:t>
                      </a:r>
                      <a:endParaRPr lang="en-IN" dirty="0"/>
                    </a:p>
                  </a:txBody>
                  <a:tcPr/>
                </a:tc>
                <a:tc>
                  <a:txBody>
                    <a:bodyPr/>
                    <a:lstStyle/>
                    <a:p>
                      <a:r>
                        <a:rPr lang="en-IN" dirty="0" smtClean="0"/>
                        <a:t>Description </a:t>
                      </a:r>
                      <a:endParaRPr lang="en-IN" dirty="0"/>
                    </a:p>
                  </a:txBody>
                  <a:tcPr/>
                </a:tc>
              </a:tr>
              <a:tr h="370840">
                <a:tc>
                  <a:txBody>
                    <a:bodyPr/>
                    <a:lstStyle/>
                    <a:p>
                      <a:r>
                        <a:rPr lang="en-IN" dirty="0" err="1" smtClean="0"/>
                        <a:t>CellPadding</a:t>
                      </a:r>
                      <a:r>
                        <a:rPr lang="en-IN" dirty="0" smtClean="0"/>
                        <a:t> </a:t>
                      </a:r>
                      <a:endParaRPr lang="en-IN" dirty="0"/>
                    </a:p>
                  </a:txBody>
                  <a:tcPr/>
                </a:tc>
                <a:tc>
                  <a:txBody>
                    <a:bodyPr/>
                    <a:lstStyle/>
                    <a:p>
                      <a:r>
                        <a:rPr lang="en-IN" dirty="0" smtClean="0"/>
                        <a:t>The amount of pixels between the border and the contents of the table cell </a:t>
                      </a:r>
                      <a:endParaRPr lang="en-IN" dirty="0"/>
                    </a:p>
                  </a:txBody>
                  <a:tcPr/>
                </a:tc>
              </a:tr>
              <a:tr h="370840">
                <a:tc>
                  <a:txBody>
                    <a:bodyPr/>
                    <a:lstStyle/>
                    <a:p>
                      <a:r>
                        <a:rPr lang="en-IN" dirty="0" err="1" smtClean="0"/>
                        <a:t>CellSpacing</a:t>
                      </a:r>
                      <a:endParaRPr lang="en-IN" dirty="0"/>
                    </a:p>
                  </a:txBody>
                  <a:tcPr/>
                </a:tc>
                <a:tc>
                  <a:txBody>
                    <a:bodyPr/>
                    <a:lstStyle/>
                    <a:p>
                      <a:r>
                        <a:rPr lang="en-IN" dirty="0" smtClean="0"/>
                        <a:t>The amount of pixels between table cells </a:t>
                      </a:r>
                      <a:endParaRPr lang="en-IN" dirty="0"/>
                    </a:p>
                  </a:txBody>
                  <a:tcPr/>
                </a:tc>
              </a:tr>
              <a:tr h="370840">
                <a:tc>
                  <a:txBody>
                    <a:bodyPr/>
                    <a:lstStyle/>
                    <a:p>
                      <a:r>
                        <a:rPr lang="en-IN" dirty="0" err="1" smtClean="0"/>
                        <a:t>RepeatLayout</a:t>
                      </a:r>
                      <a:endParaRPr lang="en-IN" dirty="0"/>
                    </a:p>
                  </a:txBody>
                  <a:tcPr/>
                </a:tc>
                <a:tc>
                  <a:txBody>
                    <a:bodyPr/>
                    <a:lstStyle/>
                    <a:p>
                      <a:r>
                        <a:rPr lang="en-IN" dirty="0" smtClean="0"/>
                        <a:t>The layout of the radio</a:t>
                      </a:r>
                      <a:r>
                        <a:rPr lang="en-IN" baseline="0" dirty="0" smtClean="0"/>
                        <a:t> button </a:t>
                      </a:r>
                      <a:r>
                        <a:rPr lang="en-IN" dirty="0" smtClean="0"/>
                        <a:t> group</a:t>
                      </a:r>
                      <a:endParaRPr lang="en-IN" dirty="0"/>
                    </a:p>
                  </a:txBody>
                  <a:tcPr/>
                </a:tc>
              </a:tr>
              <a:tr h="370840">
                <a:tc>
                  <a:txBody>
                    <a:bodyPr/>
                    <a:lstStyle/>
                    <a:p>
                      <a:r>
                        <a:rPr lang="en-IN" dirty="0" err="1" smtClean="0"/>
                        <a:t>RepeatDirection</a:t>
                      </a:r>
                      <a:endParaRPr lang="en-IN" dirty="0"/>
                    </a:p>
                  </a:txBody>
                  <a:tcPr/>
                </a:tc>
                <a:tc>
                  <a:txBody>
                    <a:bodyPr/>
                    <a:lstStyle/>
                    <a:p>
                      <a:r>
                        <a:rPr lang="en-IN" dirty="0" smtClean="0"/>
                        <a:t>Specifies whether the</a:t>
                      </a:r>
                      <a:r>
                        <a:rPr lang="en-IN" baseline="0" dirty="0" smtClean="0"/>
                        <a:t> radio button </a:t>
                      </a:r>
                      <a:r>
                        <a:rPr lang="en-IN" dirty="0" smtClean="0"/>
                        <a:t> group should be repeated horizontally or vertically </a:t>
                      </a:r>
                      <a:endParaRPr lang="en-IN" dirty="0"/>
                    </a:p>
                  </a:txBody>
                  <a:tcPr/>
                </a:tc>
              </a:tr>
              <a:tr h="370840">
                <a:tc>
                  <a:txBody>
                    <a:bodyPr/>
                    <a:lstStyle/>
                    <a:p>
                      <a:r>
                        <a:rPr lang="en-IN" dirty="0" err="1" smtClean="0"/>
                        <a:t>RepeatColumns</a:t>
                      </a:r>
                      <a:endParaRPr lang="en-IN" dirty="0"/>
                    </a:p>
                  </a:txBody>
                  <a:tcPr/>
                </a:tc>
                <a:tc>
                  <a:txBody>
                    <a:bodyPr/>
                    <a:lstStyle/>
                    <a:p>
                      <a:r>
                        <a:rPr lang="en-IN" dirty="0" smtClean="0"/>
                        <a:t>The number of columns to use when displaying the radio</a:t>
                      </a:r>
                      <a:r>
                        <a:rPr lang="en-IN" baseline="0" dirty="0" smtClean="0"/>
                        <a:t> button control</a:t>
                      </a:r>
                      <a:r>
                        <a:rPr lang="en-IN" dirty="0" smtClean="0"/>
                        <a:t> </a:t>
                      </a:r>
                      <a:endParaRPr lang="en-IN" dirty="0"/>
                    </a:p>
                  </a:txBody>
                  <a:tcPr/>
                </a:tc>
              </a:tr>
              <a:tr h="370840">
                <a:tc>
                  <a:txBody>
                    <a:bodyPr/>
                    <a:lstStyle/>
                    <a:p>
                      <a:r>
                        <a:rPr lang="en-IN" dirty="0" err="1" smtClean="0"/>
                        <a:t>Runat</a:t>
                      </a:r>
                      <a:endParaRPr lang="en-IN" dirty="0"/>
                    </a:p>
                  </a:txBody>
                  <a:tcPr/>
                </a:tc>
                <a:tc>
                  <a:txBody>
                    <a:bodyPr/>
                    <a:lstStyle/>
                    <a:p>
                      <a:r>
                        <a:rPr lang="en-IN" dirty="0" smtClean="0"/>
                        <a:t> Specifies that the control is a server control. Must be set to "server" </a:t>
                      </a:r>
                      <a:endParaRPr lang="en-IN" dirty="0"/>
                    </a:p>
                  </a:txBody>
                  <a:tcPr/>
                </a:tc>
              </a:tr>
              <a:tr h="370840">
                <a:tc>
                  <a:txBody>
                    <a:bodyPr/>
                    <a:lstStyle/>
                    <a:p>
                      <a:r>
                        <a:rPr lang="en-IN" dirty="0" err="1" smtClean="0"/>
                        <a:t>TextAlign</a:t>
                      </a:r>
                      <a:r>
                        <a:rPr lang="en-IN" dirty="0" smtClean="0"/>
                        <a:t> </a:t>
                      </a:r>
                      <a:endParaRPr lang="en-IN" dirty="0"/>
                    </a:p>
                  </a:txBody>
                  <a:tcPr/>
                </a:tc>
                <a:tc>
                  <a:txBody>
                    <a:bodyPr/>
                    <a:lstStyle/>
                    <a:p>
                      <a:r>
                        <a:rPr lang="en-IN" dirty="0" smtClean="0"/>
                        <a:t>On which side of the radio</a:t>
                      </a:r>
                      <a:r>
                        <a:rPr lang="en-IN" baseline="0" dirty="0" smtClean="0"/>
                        <a:t> button</a:t>
                      </a:r>
                      <a:r>
                        <a:rPr lang="en-IN" dirty="0" smtClean="0"/>
                        <a:t> the text should appear</a:t>
                      </a:r>
                      <a:endParaRPr lang="en-IN"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Similarities between ASP and ASP.NET</a:t>
            </a:r>
            <a:endParaRPr lang="en-IN" dirty="0"/>
          </a:p>
        </p:txBody>
      </p:sp>
      <p:sp>
        <p:nvSpPr>
          <p:cNvPr id="3" name="Content Placeholder 2"/>
          <p:cNvSpPr>
            <a:spLocks noGrp="1"/>
          </p:cNvSpPr>
          <p:nvPr>
            <p:ph idx="1"/>
          </p:nvPr>
        </p:nvSpPr>
        <p:spPr/>
        <p:txBody>
          <a:bodyPr/>
          <a:lstStyle/>
          <a:p>
            <a:r>
              <a:rPr lang="en-IN" dirty="0" smtClean="0"/>
              <a:t> Products of Microsoft Corporation </a:t>
            </a:r>
          </a:p>
          <a:p>
            <a:r>
              <a:rPr lang="en-IN" dirty="0" smtClean="0"/>
              <a:t>Used for developing dynamic websites </a:t>
            </a:r>
          </a:p>
          <a:p>
            <a:r>
              <a:rPr lang="en-IN" dirty="0" smtClean="0"/>
              <a:t> Treated as server-side scripting</a:t>
            </a:r>
          </a:p>
          <a:p>
            <a:r>
              <a:rPr lang="en-IN" dirty="0" smtClean="0"/>
              <a:t> HTML tags can be included directly</a:t>
            </a:r>
          </a:p>
          <a:p>
            <a:r>
              <a:rPr lang="en-IN" dirty="0" smtClean="0"/>
              <a:t> Use </a:t>
            </a:r>
            <a:r>
              <a:rPr lang="en-IN" dirty="0" err="1" smtClean="0"/>
              <a:t>javascript</a:t>
            </a:r>
            <a:r>
              <a:rPr lang="en-IN" dirty="0" smtClean="0"/>
              <a:t> as client-side scripting </a:t>
            </a: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Calender</a:t>
            </a:r>
            <a:r>
              <a:rPr lang="en-IN" dirty="0" smtClean="0"/>
              <a:t> Control</a:t>
            </a:r>
            <a:endParaRPr lang="en-IN" dirty="0"/>
          </a:p>
        </p:txBody>
      </p:sp>
      <p:sp>
        <p:nvSpPr>
          <p:cNvPr id="3" name="Content Placeholder 2"/>
          <p:cNvSpPr>
            <a:spLocks noGrp="1"/>
          </p:cNvSpPr>
          <p:nvPr>
            <p:ph idx="1"/>
          </p:nvPr>
        </p:nvSpPr>
        <p:spPr/>
        <p:txBody>
          <a:bodyPr/>
          <a:lstStyle/>
          <a:p>
            <a:pPr>
              <a:buNone/>
            </a:pPr>
            <a:endParaRPr lang="en-IN" dirty="0" smtClean="0"/>
          </a:p>
          <a:p>
            <a:r>
              <a:rPr lang="en-IN" dirty="0" smtClean="0"/>
              <a:t> The Calendar control is used to display a calendar in the browser. </a:t>
            </a:r>
          </a:p>
          <a:p>
            <a:r>
              <a:rPr lang="en-IN" dirty="0" smtClean="0"/>
              <a:t>This control displays a one-month calendar that allows the user to select dates and move to the next and previous months</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0" y="420032"/>
          <a:ext cx="8429684" cy="5289605"/>
        </p:xfrm>
        <a:graphic>
          <a:graphicData uri="http://schemas.openxmlformats.org/drawingml/2006/table">
            <a:tbl>
              <a:tblPr firstRow="1" bandRow="1"/>
              <a:tblGrid>
                <a:gridCol w="2239121"/>
                <a:gridCol w="6190563"/>
              </a:tblGrid>
              <a:tr h="365762">
                <a:tc>
                  <a:txBody>
                    <a:bodyPr/>
                    <a:lstStyle/>
                    <a:p>
                      <a:r>
                        <a:rPr lang="en-IN" dirty="0" smtClean="0"/>
                        <a:t>Property </a:t>
                      </a:r>
                      <a:endParaRPr lang="en-IN" dirty="0"/>
                    </a:p>
                  </a:txBody>
                  <a:tcPr/>
                </a:tc>
                <a:tc>
                  <a:txBody>
                    <a:bodyPr/>
                    <a:lstStyle/>
                    <a:p>
                      <a:r>
                        <a:rPr lang="en-IN" dirty="0" smtClean="0"/>
                        <a:t>Description </a:t>
                      </a:r>
                      <a:endParaRPr lang="en-IN" dirty="0"/>
                    </a:p>
                  </a:txBody>
                  <a:tcPr/>
                </a:tc>
              </a:tr>
              <a:tr h="437559">
                <a:tc>
                  <a:txBody>
                    <a:bodyPr/>
                    <a:lstStyle/>
                    <a:p>
                      <a:r>
                        <a:rPr lang="en-IN" dirty="0" smtClean="0"/>
                        <a:t>Caption </a:t>
                      </a:r>
                      <a:endParaRPr lang="en-IN" dirty="0"/>
                    </a:p>
                  </a:txBody>
                  <a:tcPr/>
                </a:tc>
                <a:tc>
                  <a:txBody>
                    <a:bodyPr/>
                    <a:lstStyle/>
                    <a:p>
                      <a:r>
                        <a:rPr lang="en-IN" dirty="0" smtClean="0"/>
                        <a:t>The caption of the calendar </a:t>
                      </a:r>
                      <a:endParaRPr lang="en-IN" dirty="0"/>
                    </a:p>
                  </a:txBody>
                  <a:tcPr/>
                </a:tc>
              </a:tr>
              <a:tr h="428628">
                <a:tc>
                  <a:txBody>
                    <a:bodyPr/>
                    <a:lstStyle/>
                    <a:p>
                      <a:r>
                        <a:rPr lang="en-IN" dirty="0" err="1" smtClean="0"/>
                        <a:t>CaptionAlign</a:t>
                      </a:r>
                      <a:r>
                        <a:rPr lang="en-IN" dirty="0" smtClean="0"/>
                        <a:t> </a:t>
                      </a:r>
                      <a:endParaRPr lang="en-IN" dirty="0"/>
                    </a:p>
                  </a:txBody>
                  <a:tcPr/>
                </a:tc>
                <a:tc>
                  <a:txBody>
                    <a:bodyPr/>
                    <a:lstStyle/>
                    <a:p>
                      <a:r>
                        <a:rPr lang="en-IN" dirty="0" smtClean="0"/>
                        <a:t>The alignment of the caption text</a:t>
                      </a:r>
                      <a:endParaRPr lang="en-IN" dirty="0"/>
                    </a:p>
                  </a:txBody>
                  <a:tcPr/>
                </a:tc>
              </a:tr>
              <a:tr h="428628">
                <a:tc>
                  <a:txBody>
                    <a:bodyPr/>
                    <a:lstStyle/>
                    <a:p>
                      <a:r>
                        <a:rPr lang="en-IN" dirty="0" err="1" smtClean="0"/>
                        <a:t>CellPadding</a:t>
                      </a:r>
                      <a:r>
                        <a:rPr lang="en-IN" dirty="0" smtClean="0"/>
                        <a:t> </a:t>
                      </a:r>
                      <a:endParaRPr lang="en-IN" dirty="0"/>
                    </a:p>
                  </a:txBody>
                  <a:tcPr/>
                </a:tc>
                <a:tc>
                  <a:txBody>
                    <a:bodyPr/>
                    <a:lstStyle/>
                    <a:p>
                      <a:r>
                        <a:rPr lang="en-IN" dirty="0" smtClean="0"/>
                        <a:t>The space, in pixels, between the cell walls and contents</a:t>
                      </a:r>
                      <a:endParaRPr lang="en-IN" dirty="0"/>
                    </a:p>
                  </a:txBody>
                  <a:tcPr/>
                </a:tc>
              </a:tr>
              <a:tr h="428628">
                <a:tc>
                  <a:txBody>
                    <a:bodyPr/>
                    <a:lstStyle/>
                    <a:p>
                      <a:r>
                        <a:rPr lang="en-IN" dirty="0" err="1" smtClean="0"/>
                        <a:t>CellSpacing</a:t>
                      </a:r>
                      <a:r>
                        <a:rPr lang="en-IN" dirty="0" smtClean="0"/>
                        <a:t> </a:t>
                      </a:r>
                      <a:endParaRPr lang="en-IN" dirty="0"/>
                    </a:p>
                  </a:txBody>
                  <a:tcPr/>
                </a:tc>
                <a:tc>
                  <a:txBody>
                    <a:bodyPr/>
                    <a:lstStyle/>
                    <a:p>
                      <a:r>
                        <a:rPr lang="en-IN" dirty="0" smtClean="0"/>
                        <a:t>The space, in pixels, between cells </a:t>
                      </a:r>
                      <a:endParaRPr lang="en-IN" dirty="0"/>
                    </a:p>
                  </a:txBody>
                  <a:tcPr/>
                </a:tc>
              </a:tr>
              <a:tr h="285752">
                <a:tc>
                  <a:txBody>
                    <a:bodyPr/>
                    <a:lstStyle/>
                    <a:p>
                      <a:r>
                        <a:rPr lang="en-IN" dirty="0" err="1" smtClean="0"/>
                        <a:t>FirstDayOfWeek</a:t>
                      </a:r>
                      <a:r>
                        <a:rPr lang="en-IN" dirty="0" smtClean="0"/>
                        <a:t> </a:t>
                      </a:r>
                      <a:endParaRPr lang="en-IN" dirty="0"/>
                    </a:p>
                  </a:txBody>
                  <a:tcPr/>
                </a:tc>
                <a:tc>
                  <a:txBody>
                    <a:bodyPr/>
                    <a:lstStyle/>
                    <a:p>
                      <a:r>
                        <a:rPr lang="en-IN" dirty="0" smtClean="0"/>
                        <a:t>What should be the first day of week </a:t>
                      </a:r>
                      <a:endParaRPr lang="en-IN" dirty="0"/>
                    </a:p>
                  </a:txBody>
                  <a:tcPr/>
                </a:tc>
              </a:tr>
              <a:tr h="285752">
                <a:tc>
                  <a:txBody>
                    <a:bodyPr/>
                    <a:lstStyle/>
                    <a:p>
                      <a:r>
                        <a:rPr lang="en-IN" dirty="0" err="1" smtClean="0"/>
                        <a:t>NextMonthText</a:t>
                      </a:r>
                      <a:endParaRPr lang="en-IN" dirty="0"/>
                    </a:p>
                  </a:txBody>
                  <a:tcPr/>
                </a:tc>
                <a:tc>
                  <a:txBody>
                    <a:bodyPr/>
                    <a:lstStyle/>
                    <a:p>
                      <a:r>
                        <a:rPr lang="en-IN" dirty="0" smtClean="0"/>
                        <a:t>The text displayed for the next month link</a:t>
                      </a:r>
                      <a:endParaRPr lang="en-IN" dirty="0"/>
                    </a:p>
                  </a:txBody>
                  <a:tcPr/>
                </a:tc>
              </a:tr>
              <a:tr h="285752">
                <a:tc>
                  <a:txBody>
                    <a:bodyPr/>
                    <a:lstStyle/>
                    <a:p>
                      <a:r>
                        <a:rPr lang="en-IN" dirty="0" err="1" smtClean="0"/>
                        <a:t>NextPrevFormat</a:t>
                      </a:r>
                      <a:r>
                        <a:rPr lang="en-IN" dirty="0" smtClean="0"/>
                        <a:t> </a:t>
                      </a:r>
                      <a:endParaRPr lang="en-IN" dirty="0"/>
                    </a:p>
                  </a:txBody>
                  <a:tcPr/>
                </a:tc>
                <a:tc>
                  <a:txBody>
                    <a:bodyPr/>
                    <a:lstStyle/>
                    <a:p>
                      <a:r>
                        <a:rPr lang="en-IN" dirty="0" smtClean="0"/>
                        <a:t>The format of the next and previous month links </a:t>
                      </a:r>
                      <a:endParaRPr lang="en-IN" dirty="0"/>
                    </a:p>
                  </a:txBody>
                  <a:tcPr/>
                </a:tc>
              </a:tr>
              <a:tr h="285752">
                <a:tc>
                  <a:txBody>
                    <a:bodyPr/>
                    <a:lstStyle/>
                    <a:p>
                      <a:r>
                        <a:rPr lang="en-IN" dirty="0" err="1" smtClean="0"/>
                        <a:t>NextPrevStyle</a:t>
                      </a:r>
                      <a:r>
                        <a:rPr lang="en-IN" dirty="0" smtClean="0"/>
                        <a:t> </a:t>
                      </a:r>
                      <a:endParaRPr lang="en-IN" dirty="0"/>
                    </a:p>
                  </a:txBody>
                  <a:tcPr/>
                </a:tc>
                <a:tc>
                  <a:txBody>
                    <a:bodyPr/>
                    <a:lstStyle/>
                    <a:p>
                      <a:r>
                        <a:rPr lang="en-IN" dirty="0" smtClean="0"/>
                        <a:t>The style for displaying next and previous month links</a:t>
                      </a:r>
                      <a:endParaRPr lang="en-IN" dirty="0"/>
                    </a:p>
                  </a:txBody>
                  <a:tcPr/>
                </a:tc>
              </a:tr>
              <a:tr h="285752">
                <a:tc>
                  <a:txBody>
                    <a:bodyPr/>
                    <a:lstStyle/>
                    <a:p>
                      <a:r>
                        <a:rPr lang="en-IN" dirty="0" err="1" smtClean="0"/>
                        <a:t>SelectedDate</a:t>
                      </a:r>
                      <a:endParaRPr lang="en-IN" dirty="0"/>
                    </a:p>
                  </a:txBody>
                  <a:tcPr/>
                </a:tc>
                <a:tc>
                  <a:txBody>
                    <a:bodyPr/>
                    <a:lstStyle/>
                    <a:p>
                      <a:r>
                        <a:rPr lang="en-IN" dirty="0" smtClean="0"/>
                        <a:t>The selected date </a:t>
                      </a:r>
                      <a:endParaRPr lang="en-IN" dirty="0"/>
                    </a:p>
                  </a:txBody>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SelectedDates</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selected dates.</a:t>
                      </a:r>
                    </a:p>
                  </a:txBody>
                  <a:tcPr/>
                </a:tc>
              </a:tr>
              <a:tr h="285752">
                <a:tc>
                  <a:txBody>
                    <a:bodyPr/>
                    <a:lstStyle/>
                    <a:p>
                      <a:r>
                        <a:rPr lang="en-IN" dirty="0" err="1" smtClean="0"/>
                        <a:t>TitleFormat</a:t>
                      </a:r>
                      <a:r>
                        <a:rPr lang="en-IN" dirty="0" smtClean="0"/>
                        <a:t> </a:t>
                      </a:r>
                      <a:endParaRPr lang="en-IN" dirty="0"/>
                    </a:p>
                  </a:txBody>
                  <a:tcPr/>
                </a:tc>
                <a:tc>
                  <a:txBody>
                    <a:bodyPr/>
                    <a:lstStyle/>
                    <a:p>
                      <a:r>
                        <a:rPr lang="en-IN" dirty="0" smtClean="0"/>
                        <a:t>The format for the title of the calendar</a:t>
                      </a:r>
                      <a:endParaRPr lang="en-IN" dirty="0"/>
                    </a:p>
                  </a:txBody>
                  <a:tcPr/>
                </a:tc>
              </a:tr>
              <a:tr h="285752">
                <a:tc>
                  <a:txBody>
                    <a:bodyPr/>
                    <a:lstStyle/>
                    <a:p>
                      <a:r>
                        <a:rPr lang="en-IN" dirty="0" err="1" smtClean="0"/>
                        <a:t>ShowTitle</a:t>
                      </a:r>
                      <a:endParaRPr lang="en-IN" dirty="0"/>
                    </a:p>
                  </a:txBody>
                  <a:tcPr/>
                </a:tc>
                <a:tc>
                  <a:txBody>
                    <a:bodyPr/>
                    <a:lstStyle/>
                    <a:p>
                      <a:r>
                        <a:rPr lang="en-IN" dirty="0" smtClean="0"/>
                        <a:t>A Boolean value that specifies whether the title of the calendar should be shown</a:t>
                      </a:r>
                      <a:endParaRPr lang="en-IN"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AdRotator</a:t>
            </a:r>
            <a:r>
              <a:rPr lang="en-IN" dirty="0" smtClean="0"/>
              <a:t> Control</a:t>
            </a:r>
            <a:endParaRPr lang="en-IN" dirty="0"/>
          </a:p>
        </p:txBody>
      </p:sp>
      <p:sp>
        <p:nvSpPr>
          <p:cNvPr id="3" name="Content Placeholder 2"/>
          <p:cNvSpPr>
            <a:spLocks noGrp="1"/>
          </p:cNvSpPr>
          <p:nvPr>
            <p:ph idx="1"/>
          </p:nvPr>
        </p:nvSpPr>
        <p:spPr/>
        <p:txBody>
          <a:bodyPr/>
          <a:lstStyle/>
          <a:p>
            <a:r>
              <a:rPr lang="en-IN" dirty="0" smtClean="0"/>
              <a:t>ASP.NET supports banner advertisements. These advertisements are image files that a user clicks to make the browser navigate to the advertisement site. </a:t>
            </a:r>
          </a:p>
          <a:p>
            <a:r>
              <a:rPr lang="en-IN" dirty="0" smtClean="0"/>
              <a:t>The </a:t>
            </a:r>
            <a:r>
              <a:rPr lang="en-IN" dirty="0" err="1" smtClean="0"/>
              <a:t>AdRotator</a:t>
            </a:r>
            <a:r>
              <a:rPr lang="en-IN" dirty="0" smtClean="0"/>
              <a:t> control is used to display advertisement banners in a web page. This control displays a sequence of images that can be pre-defined or random.  </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1971660"/>
                <a:gridCol w="6257940"/>
              </a:tblGrid>
              <a:tr h="370840">
                <a:tc>
                  <a:txBody>
                    <a:bodyPr/>
                    <a:lstStyle/>
                    <a:p>
                      <a:r>
                        <a:rPr lang="en-IN" dirty="0" smtClean="0"/>
                        <a:t>Property</a:t>
                      </a:r>
                      <a:r>
                        <a:rPr lang="en-IN" baseline="0" dirty="0" smtClean="0"/>
                        <a:t> </a:t>
                      </a:r>
                      <a:endParaRPr lang="en-IN" dirty="0"/>
                    </a:p>
                  </a:txBody>
                  <a:tcPr/>
                </a:tc>
                <a:tc>
                  <a:txBody>
                    <a:bodyPr/>
                    <a:lstStyle/>
                    <a:p>
                      <a:r>
                        <a:rPr lang="en-IN" dirty="0" smtClean="0"/>
                        <a:t>Description </a:t>
                      </a:r>
                      <a:endParaRPr lang="en-IN" dirty="0"/>
                    </a:p>
                  </a:txBody>
                  <a:tcPr/>
                </a:tc>
              </a:tr>
              <a:tr h="370840">
                <a:tc>
                  <a:txBody>
                    <a:bodyPr/>
                    <a:lstStyle/>
                    <a:p>
                      <a:r>
                        <a:rPr lang="en-IN" dirty="0" err="1" smtClean="0"/>
                        <a:t>AdvertisementFile</a:t>
                      </a:r>
                      <a:r>
                        <a:rPr lang="en-IN" dirty="0" smtClean="0"/>
                        <a:t> </a:t>
                      </a:r>
                      <a:endParaRPr lang="en-IN" dirty="0"/>
                    </a:p>
                  </a:txBody>
                  <a:tcPr/>
                </a:tc>
                <a:tc>
                  <a:txBody>
                    <a:bodyPr/>
                    <a:lstStyle/>
                    <a:p>
                      <a:r>
                        <a:rPr lang="en-IN" dirty="0" smtClean="0"/>
                        <a:t>Specifies the path to the XML file that contains ad information </a:t>
                      </a:r>
                      <a:endParaRPr lang="en-IN" dirty="0"/>
                    </a:p>
                  </a:txBody>
                  <a:tcPr/>
                </a:tc>
              </a:tr>
              <a:tr h="370840">
                <a:tc>
                  <a:txBody>
                    <a:bodyPr/>
                    <a:lstStyle/>
                    <a:p>
                      <a:r>
                        <a:rPr lang="en-IN" dirty="0" err="1" smtClean="0"/>
                        <a:t>Runat</a:t>
                      </a:r>
                      <a:endParaRPr lang="en-IN" dirty="0"/>
                    </a:p>
                  </a:txBody>
                  <a:tcPr/>
                </a:tc>
                <a:tc>
                  <a:txBody>
                    <a:bodyPr/>
                    <a:lstStyle/>
                    <a:p>
                      <a:r>
                        <a:rPr lang="en-IN" dirty="0" smtClean="0"/>
                        <a:t>Specifies that the control is a server control. Must be set to "server" </a:t>
                      </a:r>
                      <a:endParaRPr lang="en-IN" dirty="0"/>
                    </a:p>
                  </a:txBody>
                  <a:tcPr/>
                </a:tc>
              </a:tr>
              <a:tr h="370840">
                <a:tc>
                  <a:txBody>
                    <a:bodyPr/>
                    <a:lstStyle/>
                    <a:p>
                      <a:r>
                        <a:rPr lang="en-IN" dirty="0" smtClean="0"/>
                        <a:t>Target </a:t>
                      </a:r>
                      <a:endParaRPr lang="en-IN" dirty="0"/>
                    </a:p>
                  </a:txBody>
                  <a:tcPr/>
                </a:tc>
                <a:tc>
                  <a:txBody>
                    <a:bodyPr/>
                    <a:lstStyle/>
                    <a:p>
                      <a:r>
                        <a:rPr lang="en-IN" dirty="0" smtClean="0"/>
                        <a:t>Specifies where to open the URL </a:t>
                      </a:r>
                      <a:endParaRPr lang="en-IN" dirty="0"/>
                    </a:p>
                  </a:txBody>
                  <a:tcPr/>
                </a:tc>
              </a:tr>
              <a:tr h="370840">
                <a:tc>
                  <a:txBody>
                    <a:bodyPr/>
                    <a:lstStyle/>
                    <a:p>
                      <a:r>
                        <a:rPr lang="en-IN" dirty="0" err="1" smtClean="0"/>
                        <a:t>NavigateUrlField</a:t>
                      </a:r>
                      <a:r>
                        <a:rPr lang="en-IN" dirty="0" smtClean="0"/>
                        <a:t> </a:t>
                      </a:r>
                      <a:endParaRPr lang="en-IN" dirty="0"/>
                    </a:p>
                  </a:txBody>
                  <a:tcPr/>
                </a:tc>
                <a:tc>
                  <a:txBody>
                    <a:bodyPr/>
                    <a:lstStyle/>
                    <a:p>
                      <a:r>
                        <a:rPr lang="en-IN" dirty="0" smtClean="0"/>
                        <a:t>Specifies a data field to be used instead of the </a:t>
                      </a:r>
                      <a:r>
                        <a:rPr lang="en-IN" dirty="0" err="1" smtClean="0"/>
                        <a:t>NavigateUrl</a:t>
                      </a:r>
                      <a:r>
                        <a:rPr lang="en-IN" dirty="0" smtClean="0"/>
                        <a:t> attribute for an ad </a:t>
                      </a:r>
                      <a:endParaRPr lang="en-IN" dirty="0"/>
                    </a:p>
                  </a:txBody>
                  <a:tcPr/>
                </a:tc>
              </a:tr>
              <a:tr h="370840">
                <a:tc>
                  <a:txBody>
                    <a:bodyPr/>
                    <a:lstStyle/>
                    <a:p>
                      <a:r>
                        <a:rPr lang="en-IN" dirty="0" err="1" smtClean="0"/>
                        <a:t>ImageUrlField</a:t>
                      </a:r>
                      <a:endParaRPr lang="en-IN" dirty="0"/>
                    </a:p>
                  </a:txBody>
                  <a:tcPr/>
                </a:tc>
                <a:tc>
                  <a:txBody>
                    <a:bodyPr/>
                    <a:lstStyle/>
                    <a:p>
                      <a:r>
                        <a:rPr lang="en-IN" dirty="0" smtClean="0"/>
                        <a:t>Specifies a data field to be used instead of the </a:t>
                      </a:r>
                      <a:r>
                        <a:rPr lang="en-IN" dirty="0" err="1" smtClean="0"/>
                        <a:t>ImageURL</a:t>
                      </a:r>
                      <a:r>
                        <a:rPr lang="en-IN" dirty="0" smtClean="0"/>
                        <a:t> attribute for an ad </a:t>
                      </a:r>
                      <a:endParaRPr lang="en-IN" dirty="0"/>
                    </a:p>
                  </a:txBody>
                  <a:tcPr/>
                </a:tc>
              </a:tr>
              <a:tr h="370840">
                <a:tc>
                  <a:txBody>
                    <a:bodyPr/>
                    <a:lstStyle/>
                    <a:p>
                      <a:r>
                        <a:rPr lang="en-IN" dirty="0" err="1" smtClean="0"/>
                        <a:t>AlternateTextField</a:t>
                      </a:r>
                      <a:r>
                        <a:rPr lang="en-IN" dirty="0" smtClean="0"/>
                        <a:t> </a:t>
                      </a:r>
                      <a:endParaRPr lang="en-IN" dirty="0"/>
                    </a:p>
                  </a:txBody>
                  <a:tcPr/>
                </a:tc>
                <a:tc>
                  <a:txBody>
                    <a:bodyPr/>
                    <a:lstStyle/>
                    <a:p>
                      <a:r>
                        <a:rPr lang="en-IN" dirty="0" smtClean="0"/>
                        <a:t>Specifies a data field to be used instead of the Alt text for an ad </a:t>
                      </a:r>
                      <a:endParaRPr lang="en-IN" dirty="0"/>
                    </a:p>
                  </a:txBody>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Panel Control</a:t>
            </a:r>
            <a:endParaRPr lang="en-IN" dirty="0"/>
          </a:p>
        </p:txBody>
      </p:sp>
      <p:sp>
        <p:nvSpPr>
          <p:cNvPr id="3" name="Content Placeholder 2"/>
          <p:cNvSpPr>
            <a:spLocks noGrp="1"/>
          </p:cNvSpPr>
          <p:nvPr>
            <p:ph idx="1"/>
          </p:nvPr>
        </p:nvSpPr>
        <p:spPr/>
        <p:txBody>
          <a:bodyPr/>
          <a:lstStyle/>
          <a:p>
            <a:r>
              <a:rPr lang="en-IN" dirty="0" smtClean="0"/>
              <a:t>This control creates a borderless division on a web form which serves as a container for other controls. </a:t>
            </a:r>
          </a:p>
          <a:p>
            <a:r>
              <a:rPr lang="en-IN" dirty="0" smtClean="0"/>
              <a:t>This control is often used to generate controls by code and to display and hide groups of controls. </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table">
            <a:tbl>
              <a:tblPr firstRow="1" bandRow="1"/>
              <a:tblGrid>
                <a:gridCol w="1828784"/>
                <a:gridCol w="6400816"/>
              </a:tblGrid>
              <a:tr h="370840">
                <a:tc>
                  <a:txBody>
                    <a:bodyPr/>
                    <a:lstStyle/>
                    <a:p>
                      <a:r>
                        <a:rPr lang="en-IN" dirty="0" smtClean="0"/>
                        <a:t>Property </a:t>
                      </a:r>
                      <a:endParaRPr lang="en-IN" dirty="0"/>
                    </a:p>
                  </a:txBody>
                  <a:tcPr/>
                </a:tc>
                <a:tc>
                  <a:txBody>
                    <a:bodyPr/>
                    <a:lstStyle/>
                    <a:p>
                      <a:r>
                        <a:rPr lang="en-IN" dirty="0" smtClean="0"/>
                        <a:t>Description </a:t>
                      </a:r>
                      <a:endParaRPr lang="en-IN" dirty="0"/>
                    </a:p>
                  </a:txBody>
                  <a:tcPr/>
                </a:tc>
              </a:tr>
              <a:tr h="370840">
                <a:tc>
                  <a:txBody>
                    <a:bodyPr/>
                    <a:lstStyle/>
                    <a:p>
                      <a:r>
                        <a:rPr lang="en-IN" dirty="0" err="1" smtClean="0"/>
                        <a:t>BackImageUrl</a:t>
                      </a:r>
                      <a:r>
                        <a:rPr lang="en-IN" dirty="0" smtClean="0"/>
                        <a:t> </a:t>
                      </a:r>
                      <a:endParaRPr lang="en-IN" dirty="0"/>
                    </a:p>
                  </a:txBody>
                  <a:tcPr/>
                </a:tc>
                <a:tc>
                  <a:txBody>
                    <a:bodyPr/>
                    <a:lstStyle/>
                    <a:p>
                      <a:r>
                        <a:rPr lang="en-IN" dirty="0" smtClean="0"/>
                        <a:t>Specifies a URL to an image file to display as a background for this control </a:t>
                      </a:r>
                      <a:endParaRPr lang="en-IN" dirty="0"/>
                    </a:p>
                  </a:txBody>
                  <a:tcPr/>
                </a:tc>
              </a:tr>
              <a:tr h="370840">
                <a:tc>
                  <a:txBody>
                    <a:bodyPr/>
                    <a:lstStyle/>
                    <a:p>
                      <a:r>
                        <a:rPr lang="en-IN" dirty="0" err="1" smtClean="0"/>
                        <a:t>DefaultButton</a:t>
                      </a:r>
                      <a:endParaRPr lang="en-IN" dirty="0"/>
                    </a:p>
                  </a:txBody>
                  <a:tcPr/>
                </a:tc>
                <a:tc>
                  <a:txBody>
                    <a:bodyPr/>
                    <a:lstStyle/>
                    <a:p>
                      <a:r>
                        <a:rPr lang="en-IN" dirty="0" smtClean="0"/>
                        <a:t>Specifies the ID of the default button in the Panel </a:t>
                      </a:r>
                      <a:endParaRPr lang="en-IN" dirty="0"/>
                    </a:p>
                  </a:txBody>
                  <a:tcPr/>
                </a:tc>
              </a:tr>
              <a:tr h="370840">
                <a:tc>
                  <a:txBody>
                    <a:bodyPr/>
                    <a:lstStyle/>
                    <a:p>
                      <a:r>
                        <a:rPr lang="en-IN" dirty="0" smtClean="0"/>
                        <a:t>Direction</a:t>
                      </a:r>
                      <a:endParaRPr lang="en-IN" dirty="0"/>
                    </a:p>
                  </a:txBody>
                  <a:tcPr/>
                </a:tc>
                <a:tc>
                  <a:txBody>
                    <a:bodyPr/>
                    <a:lstStyle/>
                    <a:p>
                      <a:r>
                        <a:rPr lang="en-IN" dirty="0" smtClean="0"/>
                        <a:t>Specifies the content display direction of the Panel</a:t>
                      </a:r>
                      <a:endParaRPr lang="en-IN" dirty="0"/>
                    </a:p>
                  </a:txBody>
                  <a:tcPr/>
                </a:tc>
              </a:tr>
              <a:tr h="370840">
                <a:tc>
                  <a:txBody>
                    <a:bodyPr/>
                    <a:lstStyle/>
                    <a:p>
                      <a:r>
                        <a:rPr lang="en-IN" dirty="0" err="1" smtClean="0"/>
                        <a:t>GroupingText</a:t>
                      </a:r>
                      <a:r>
                        <a:rPr lang="en-IN" dirty="0" smtClean="0"/>
                        <a:t> </a:t>
                      </a:r>
                      <a:endParaRPr lang="en-IN" dirty="0"/>
                    </a:p>
                  </a:txBody>
                  <a:tcPr/>
                </a:tc>
                <a:tc>
                  <a:txBody>
                    <a:bodyPr/>
                    <a:lstStyle/>
                    <a:p>
                      <a:r>
                        <a:rPr lang="en-IN" dirty="0" smtClean="0"/>
                        <a:t>Specifies the caption for the group of controls in the Panel</a:t>
                      </a:r>
                      <a:endParaRPr lang="en-IN" dirty="0"/>
                    </a:p>
                  </a:txBody>
                  <a:tcPr/>
                </a:tc>
              </a:tr>
              <a:tr h="370840">
                <a:tc>
                  <a:txBody>
                    <a:bodyPr/>
                    <a:lstStyle/>
                    <a:p>
                      <a:r>
                        <a:rPr lang="en-IN" dirty="0" err="1" smtClean="0"/>
                        <a:t>HorizontalAlign</a:t>
                      </a:r>
                      <a:endParaRPr lang="en-IN" dirty="0"/>
                    </a:p>
                  </a:txBody>
                  <a:tcPr/>
                </a:tc>
                <a:tc>
                  <a:txBody>
                    <a:bodyPr/>
                    <a:lstStyle/>
                    <a:p>
                      <a:r>
                        <a:rPr lang="en-IN" dirty="0" smtClean="0"/>
                        <a:t>Specifies the horizontal alignment of the content </a:t>
                      </a:r>
                      <a:endParaRPr lang="en-IN" dirty="0"/>
                    </a:p>
                  </a:txBody>
                  <a:tcPr/>
                </a:tc>
              </a:tr>
              <a:tr h="370840">
                <a:tc>
                  <a:txBody>
                    <a:bodyPr/>
                    <a:lstStyle/>
                    <a:p>
                      <a:r>
                        <a:rPr lang="en-IN" dirty="0" err="1" smtClean="0"/>
                        <a:t>ScrollBars</a:t>
                      </a:r>
                      <a:endParaRPr lang="en-IN" dirty="0"/>
                    </a:p>
                  </a:txBody>
                  <a:tcPr/>
                </a:tc>
                <a:tc>
                  <a:txBody>
                    <a:bodyPr/>
                    <a:lstStyle/>
                    <a:p>
                      <a:r>
                        <a:rPr lang="en-IN" dirty="0" smtClean="0"/>
                        <a:t>Specifies the position and visibility of scroll bars in the Panel </a:t>
                      </a:r>
                      <a:endParaRPr lang="en-IN" dirty="0"/>
                    </a:p>
                  </a:txBody>
                  <a:tcPr/>
                </a:tc>
              </a:tr>
              <a:tr h="370840">
                <a:tc>
                  <a:txBody>
                    <a:bodyPr/>
                    <a:lstStyle/>
                    <a:p>
                      <a:r>
                        <a:rPr lang="en-IN" dirty="0" smtClean="0"/>
                        <a:t>Wrap</a:t>
                      </a:r>
                      <a:endParaRPr lang="en-IN" dirty="0"/>
                    </a:p>
                  </a:txBody>
                  <a:tcPr/>
                </a:tc>
                <a:tc>
                  <a:txBody>
                    <a:bodyPr/>
                    <a:lstStyle/>
                    <a:p>
                      <a:r>
                        <a:rPr lang="en-IN" dirty="0" smtClean="0"/>
                        <a:t>Specifies whether the content should wrap or not </a:t>
                      </a:r>
                      <a:endParaRPr lang="en-IN"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Characteristics of ASP.NET </a:t>
            </a:r>
            <a:endParaRPr lang="en-IN" dirty="0"/>
          </a:p>
        </p:txBody>
      </p:sp>
      <p:sp>
        <p:nvSpPr>
          <p:cNvPr id="3" name="Content Placeholder 2"/>
          <p:cNvSpPr>
            <a:spLocks noGrp="1"/>
          </p:cNvSpPr>
          <p:nvPr>
            <p:ph idx="1"/>
          </p:nvPr>
        </p:nvSpPr>
        <p:spPr/>
        <p:txBody>
          <a:bodyPr/>
          <a:lstStyle/>
          <a:p>
            <a:r>
              <a:rPr lang="en-IN" dirty="0" smtClean="0"/>
              <a:t>The ASP.NET page framework is a programming framework that runs on a web server to produce and manage ASP.NET web form pages dynamically</a:t>
            </a:r>
          </a:p>
          <a:p>
            <a:pPr>
              <a:buNone/>
            </a:pPr>
            <a:r>
              <a:rPr lang="en-IN" dirty="0" smtClean="0"/>
              <a:t> • These pages are extensions of standard HTML forms. They render dynamic, interactive and database driven content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Web form pages can expose html elements as server side objects with properties, methods and  events.</a:t>
            </a:r>
          </a:p>
          <a:p>
            <a:r>
              <a:rPr lang="en-IN" dirty="0" smtClean="0"/>
              <a:t>ASP.NET page framework provides good reusability and  user interface</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Architecture of ASP.NET:</a:t>
            </a:r>
            <a:endParaRPr lang="en-IN" dirty="0"/>
          </a:p>
        </p:txBody>
      </p:sp>
      <p:sp>
        <p:nvSpPr>
          <p:cNvPr id="3" name="Content Placeholder 2"/>
          <p:cNvSpPr>
            <a:spLocks noGrp="1"/>
          </p:cNvSpPr>
          <p:nvPr>
            <p:ph idx="1"/>
          </p:nvPr>
        </p:nvSpPr>
        <p:spPr>
          <a:noFill/>
        </p:spPr>
        <p:txBody>
          <a:bodyPr/>
          <a:lstStyle/>
          <a:p>
            <a:endParaRPr lang="en-IN" dirty="0"/>
          </a:p>
        </p:txBody>
      </p:sp>
      <p:sp>
        <p:nvSpPr>
          <p:cNvPr id="11" name="Rectangle 10"/>
          <p:cNvSpPr/>
          <p:nvPr/>
        </p:nvSpPr>
        <p:spPr>
          <a:xfrm>
            <a:off x="2000232" y="2571744"/>
            <a:ext cx="4786346"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web clients</a:t>
            </a:r>
            <a:endParaRPr lang="en-IN" dirty="0">
              <a:solidFill>
                <a:schemeClr val="tx1"/>
              </a:solidFill>
            </a:endParaRPr>
          </a:p>
        </p:txBody>
      </p:sp>
      <p:sp>
        <p:nvSpPr>
          <p:cNvPr id="12" name="Rectangle 11"/>
          <p:cNvSpPr/>
          <p:nvPr/>
        </p:nvSpPr>
        <p:spPr>
          <a:xfrm>
            <a:off x="2071670" y="3429000"/>
            <a:ext cx="1643074"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ASP.NET</a:t>
            </a:r>
          </a:p>
          <a:p>
            <a:pPr algn="ctr"/>
            <a:r>
              <a:rPr lang="en-IN" dirty="0" smtClean="0">
                <a:solidFill>
                  <a:schemeClr val="tx1"/>
                </a:solidFill>
              </a:rPr>
              <a:t>Application</a:t>
            </a:r>
            <a:endParaRPr lang="en-IN" dirty="0">
              <a:solidFill>
                <a:schemeClr val="tx1"/>
              </a:solidFill>
            </a:endParaRPr>
          </a:p>
        </p:txBody>
      </p:sp>
      <p:sp>
        <p:nvSpPr>
          <p:cNvPr id="13" name="Rectangle 12"/>
          <p:cNvSpPr/>
          <p:nvPr/>
        </p:nvSpPr>
        <p:spPr>
          <a:xfrm>
            <a:off x="2071670" y="4786322"/>
            <a:ext cx="1643074"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.NET</a:t>
            </a:r>
          </a:p>
          <a:p>
            <a:pPr algn="ctr"/>
            <a:r>
              <a:rPr lang="en-IN" dirty="0" smtClean="0">
                <a:solidFill>
                  <a:schemeClr val="tx1"/>
                </a:solidFill>
              </a:rPr>
              <a:t>FRAMEWORK</a:t>
            </a:r>
            <a:endParaRPr lang="en-IN" dirty="0">
              <a:solidFill>
                <a:schemeClr val="tx1"/>
              </a:solidFill>
            </a:endParaRPr>
          </a:p>
        </p:txBody>
      </p:sp>
      <p:sp>
        <p:nvSpPr>
          <p:cNvPr id="14" name="Rectangle 13"/>
          <p:cNvSpPr/>
          <p:nvPr/>
        </p:nvSpPr>
        <p:spPr>
          <a:xfrm>
            <a:off x="5357818" y="3429000"/>
            <a:ext cx="1214446" cy="714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IIS</a:t>
            </a:r>
            <a:endParaRPr lang="en-IN" dirty="0">
              <a:solidFill>
                <a:schemeClr val="tx1"/>
              </a:solidFill>
            </a:endParaRPr>
          </a:p>
        </p:txBody>
      </p:sp>
      <p:cxnSp>
        <p:nvCxnSpPr>
          <p:cNvPr id="18" name="Straight Arrow Connector 17"/>
          <p:cNvCxnSpPr>
            <a:stCxn id="12" idx="2"/>
            <a:endCxn id="13" idx="0"/>
          </p:cNvCxnSpPr>
          <p:nvPr/>
        </p:nvCxnSpPr>
        <p:spPr>
          <a:xfrm rot="5400000">
            <a:off x="2536017" y="4429132"/>
            <a:ext cx="71438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4" idx="0"/>
          </p:cNvCxnSpPr>
          <p:nvPr/>
        </p:nvCxnSpPr>
        <p:spPr>
          <a:xfrm rot="5400000">
            <a:off x="5732868" y="3161108"/>
            <a:ext cx="500066" cy="3571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143108" y="5786454"/>
            <a:ext cx="4572032"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Operating system</a:t>
            </a:r>
            <a:endParaRPr lang="en-IN" dirty="0">
              <a:solidFill>
                <a:schemeClr val="tx1"/>
              </a:solidFill>
            </a:endParaRPr>
          </a:p>
        </p:txBody>
      </p:sp>
      <p:cxnSp>
        <p:nvCxnSpPr>
          <p:cNvPr id="23" name="Straight Arrow Connector 22"/>
          <p:cNvCxnSpPr>
            <a:stCxn id="14" idx="2"/>
          </p:cNvCxnSpPr>
          <p:nvPr/>
        </p:nvCxnSpPr>
        <p:spPr>
          <a:xfrm rot="16200000" flipH="1">
            <a:off x="5197082" y="4911338"/>
            <a:ext cx="1571636" cy="3571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3" idx="2"/>
          </p:cNvCxnSpPr>
          <p:nvPr/>
        </p:nvCxnSpPr>
        <p:spPr>
          <a:xfrm rot="5400000">
            <a:off x="2696753" y="5590000"/>
            <a:ext cx="357190" cy="3571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3"/>
            <a:endCxn id="14" idx="1"/>
          </p:cNvCxnSpPr>
          <p:nvPr/>
        </p:nvCxnSpPr>
        <p:spPr>
          <a:xfrm>
            <a:off x="3714744" y="3750471"/>
            <a:ext cx="1643074" cy="35719"/>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fontScale="85000" lnSpcReduction="20000"/>
          </a:bodyPr>
          <a:lstStyle/>
          <a:p>
            <a:r>
              <a:rPr lang="en-IN" dirty="0" smtClean="0"/>
              <a:t>All web clients communicate with ASP.NET applications through IIS(Internet Information Services)</a:t>
            </a:r>
          </a:p>
          <a:p>
            <a:r>
              <a:rPr lang="en-IN" dirty="0" smtClean="0"/>
              <a:t>   IIS deciphers and optionally authenticates the request.</a:t>
            </a:r>
          </a:p>
          <a:p>
            <a:r>
              <a:rPr lang="en-IN" dirty="0" smtClean="0"/>
              <a:t>If allow Anonymous option is turned on, no authentication takes place </a:t>
            </a:r>
          </a:p>
          <a:p>
            <a:r>
              <a:rPr lang="en-IN" dirty="0" smtClean="0"/>
              <a:t> IIS finds the requested resource and if the client is authorized, returns the appropriate resource </a:t>
            </a:r>
          </a:p>
          <a:p>
            <a:r>
              <a:rPr lang="en-IN" dirty="0" smtClean="0"/>
              <a:t> An ASP.NET application can also use the low-level security features of the .NET framework </a:t>
            </a:r>
          </a:p>
          <a:p>
            <a:pPr>
              <a:buNone/>
            </a:pPr>
            <a:r>
              <a:rPr lang="en-IN" dirty="0" smtClean="0"/>
              <a: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IN" dirty="0" smtClean="0"/>
              <a:t> ASP.NET Web Form Pages:</a:t>
            </a:r>
            <a:endParaRPr lang="en-IN" dirty="0"/>
          </a:p>
        </p:txBody>
      </p:sp>
      <p:sp>
        <p:nvSpPr>
          <p:cNvPr id="9" name="Content Placeholder 8"/>
          <p:cNvSpPr>
            <a:spLocks noGrp="1"/>
          </p:cNvSpPr>
          <p:nvPr>
            <p:ph idx="1"/>
          </p:nvPr>
        </p:nvSpPr>
        <p:spPr/>
        <p:txBody>
          <a:bodyPr>
            <a:normAutofit fontScale="92500" lnSpcReduction="10000"/>
          </a:bodyPr>
          <a:lstStyle/>
          <a:p>
            <a:r>
              <a:rPr lang="en-IN" dirty="0" smtClean="0"/>
              <a:t>The ASP.NET web form pages are built on the .NET framework using ASP.NET technology. They enable user to create programmable web pages with interactive, dynamic or database driven content that serve as user interface for the web form application. </a:t>
            </a:r>
          </a:p>
          <a:p>
            <a:r>
              <a:rPr lang="en-IN" dirty="0" smtClean="0"/>
              <a:t>A web form page implements application logic using server-side code. It can render the output in any HTTP-capable language. It can run on any browser or client-device.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TotalTime>
  <Words>2616</Words>
  <Application>Microsoft Office PowerPoint</Application>
  <PresentationFormat>On-screen Show (4:3)</PresentationFormat>
  <Paragraphs>384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UNIT 2</vt:lpstr>
      <vt:lpstr>Introduction</vt:lpstr>
      <vt:lpstr>Differences between ASP and ASP.NET </vt:lpstr>
      <vt:lpstr>Similarities between ASP and ASP.NET</vt:lpstr>
      <vt:lpstr> Characteristics of ASP.NET </vt:lpstr>
      <vt:lpstr>Slide 6</vt:lpstr>
      <vt:lpstr>Architecture of ASP.NET:</vt:lpstr>
      <vt:lpstr>Slide 8</vt:lpstr>
      <vt:lpstr> ASP.NET Web Form Pages:</vt:lpstr>
      <vt:lpstr>Slide 10</vt:lpstr>
      <vt:lpstr> Advantages of web form pages: </vt:lpstr>
      <vt:lpstr>Server Controls: </vt:lpstr>
      <vt:lpstr>HTML server controls</vt:lpstr>
      <vt:lpstr>Slide 14</vt:lpstr>
      <vt:lpstr>Slide 15</vt:lpstr>
      <vt:lpstr>Web Form Controls:</vt:lpstr>
      <vt:lpstr>Types of Web Controls</vt:lpstr>
      <vt:lpstr> Web server Controls  </vt:lpstr>
      <vt:lpstr>Validation Web Controls  </vt:lpstr>
      <vt:lpstr>Data control</vt:lpstr>
      <vt:lpstr>Rich web Controls</vt:lpstr>
      <vt:lpstr>Web server controls</vt:lpstr>
      <vt:lpstr>Slide 23</vt:lpstr>
      <vt:lpstr>Slide 24</vt:lpstr>
      <vt:lpstr>Button Control</vt:lpstr>
      <vt:lpstr>Slide 26</vt:lpstr>
      <vt:lpstr> Label Control </vt:lpstr>
      <vt:lpstr>Slide 28</vt:lpstr>
      <vt:lpstr> Image Control </vt:lpstr>
      <vt:lpstr>Slide 30</vt:lpstr>
      <vt:lpstr>DropDownList  </vt:lpstr>
      <vt:lpstr>Slide 32</vt:lpstr>
      <vt:lpstr>CheckBox control </vt:lpstr>
      <vt:lpstr>Slide 34</vt:lpstr>
      <vt:lpstr>RadioButton Control  </vt:lpstr>
      <vt:lpstr>CheckBoxList Control</vt:lpstr>
      <vt:lpstr>Slide 37</vt:lpstr>
      <vt:lpstr>RadioButtonList control</vt:lpstr>
      <vt:lpstr>Slide 39</vt:lpstr>
      <vt:lpstr>Calender Control</vt:lpstr>
      <vt:lpstr>Slide 41</vt:lpstr>
      <vt:lpstr>AdRotator Control</vt:lpstr>
      <vt:lpstr>Slide 43</vt:lpstr>
      <vt:lpstr>Panel Control</vt:lpstr>
      <vt:lpstr>Slide 45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VINITHA S GANIGA</dc:creator>
  <cp:lastModifiedBy>Windows User</cp:lastModifiedBy>
  <cp:revision>46</cp:revision>
  <dcterms:created xsi:type="dcterms:W3CDTF">2019-07-21T02:02:27Z</dcterms:created>
  <dcterms:modified xsi:type="dcterms:W3CDTF">2020-05-18T09:04:05Z</dcterms:modified>
</cp:coreProperties>
</file>